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Default Extension="bin" ContentType="application/vnd.ms-office.legacyDiagramTex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256" r:id="rId2"/>
    <p:sldId id="259" r:id="rId3"/>
    <p:sldId id="258" r:id="rId4"/>
    <p:sldId id="262" r:id="rId5"/>
    <p:sldId id="366" r:id="rId6"/>
    <p:sldId id="367" r:id="rId7"/>
    <p:sldId id="368" r:id="rId8"/>
    <p:sldId id="369" r:id="rId9"/>
    <p:sldId id="370" r:id="rId10"/>
    <p:sldId id="281" r:id="rId11"/>
    <p:sldId id="263" r:id="rId12"/>
    <p:sldId id="264" r:id="rId13"/>
    <p:sldId id="265" r:id="rId14"/>
    <p:sldId id="267" r:id="rId15"/>
    <p:sldId id="282" r:id="rId16"/>
    <p:sldId id="268" r:id="rId17"/>
    <p:sldId id="269" r:id="rId18"/>
    <p:sldId id="270" r:id="rId19"/>
    <p:sldId id="271" r:id="rId20"/>
    <p:sldId id="272" r:id="rId21"/>
    <p:sldId id="273" r:id="rId22"/>
    <p:sldId id="274" r:id="rId23"/>
    <p:sldId id="283" r:id="rId24"/>
    <p:sldId id="374" r:id="rId25"/>
    <p:sldId id="375" r:id="rId26"/>
    <p:sldId id="376" r:id="rId27"/>
    <p:sldId id="377" r:id="rId28"/>
    <p:sldId id="378" r:id="rId29"/>
    <p:sldId id="293" r:id="rId30"/>
    <p:sldId id="295" r:id="rId31"/>
    <p:sldId id="296" r:id="rId32"/>
    <p:sldId id="284" r:id="rId33"/>
    <p:sldId id="285" r:id="rId34"/>
    <p:sldId id="286" r:id="rId35"/>
    <p:sldId id="287" r:id="rId36"/>
    <p:sldId id="288" r:id="rId37"/>
    <p:sldId id="289" r:id="rId38"/>
    <p:sldId id="290" r:id="rId39"/>
    <p:sldId id="297" r:id="rId40"/>
    <p:sldId id="361" r:id="rId41"/>
    <p:sldId id="362" r:id="rId42"/>
    <p:sldId id="363" r:id="rId43"/>
    <p:sldId id="307" r:id="rId44"/>
    <p:sldId id="309" r:id="rId45"/>
    <p:sldId id="310" r:id="rId46"/>
    <p:sldId id="308" r:id="rId47"/>
    <p:sldId id="299" r:id="rId48"/>
    <p:sldId id="301" r:id="rId49"/>
    <p:sldId id="302" r:id="rId50"/>
    <p:sldId id="303" r:id="rId51"/>
    <p:sldId id="304" r:id="rId52"/>
    <p:sldId id="305" r:id="rId53"/>
    <p:sldId id="312" r:id="rId54"/>
    <p:sldId id="379" r:id="rId55"/>
    <p:sldId id="313" r:id="rId56"/>
    <p:sldId id="326" r:id="rId57"/>
    <p:sldId id="327" r:id="rId58"/>
    <p:sldId id="306" r:id="rId59"/>
    <p:sldId id="318" r:id="rId60"/>
    <p:sldId id="319" r:id="rId61"/>
    <p:sldId id="355" r:id="rId62"/>
    <p:sldId id="351" r:id="rId63"/>
    <p:sldId id="352" r:id="rId64"/>
    <p:sldId id="353" r:id="rId65"/>
    <p:sldId id="350" r:id="rId66"/>
    <p:sldId id="380" r:id="rId67"/>
    <p:sldId id="381" r:id="rId68"/>
    <p:sldId id="336" r:id="rId69"/>
    <p:sldId id="337" r:id="rId70"/>
    <p:sldId id="338" r:id="rId71"/>
    <p:sldId id="339" r:id="rId72"/>
    <p:sldId id="346" r:id="rId73"/>
    <p:sldId id="315" r:id="rId74"/>
    <p:sldId id="328" r:id="rId75"/>
    <p:sldId id="329" r:id="rId76"/>
    <p:sldId id="320" r:id="rId77"/>
    <p:sldId id="321" r:id="rId78"/>
    <p:sldId id="365" r:id="rId79"/>
    <p:sldId id="322" r:id="rId80"/>
    <p:sldId id="323" r:id="rId81"/>
    <p:sldId id="324" r:id="rId82"/>
    <p:sldId id="325" r:id="rId83"/>
    <p:sldId id="332" r:id="rId84"/>
    <p:sldId id="364" r:id="rId85"/>
    <p:sldId id="333" r:id="rId86"/>
    <p:sldId id="334" r:id="rId87"/>
    <p:sldId id="356" r:id="rId88"/>
    <p:sldId id="276" r:id="rId89"/>
    <p:sldId id="277" r:id="rId90"/>
    <p:sldId id="278" r:id="rId91"/>
    <p:sldId id="279" r:id="rId92"/>
    <p:sldId id="280"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3CB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78" y="-4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FCFF4-2F1B-4EC6-925C-CF94396100D6}" type="datetimeFigureOut">
              <a:rPr lang="en-US" smtClean="0"/>
              <a:pPr/>
              <a:t>11/6/2008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465170-7892-443E-B930-A5B50C07B7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465170-7892-443E-B930-A5B50C07B7E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5BE376E-B266-497C-BE24-4414488B168B}" type="slidenum">
              <a:rPr lang="en-US"/>
              <a:pPr/>
              <a:t>10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B92528A-2EDD-41EE-B7A3-B76E5F2E640F}" type="slidenum">
              <a:rPr lang="en-US"/>
              <a:pPr/>
              <a:t>11</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CDC385E-5AFE-4CC1-83FE-47B23874D100}" type="slidenum">
              <a:rPr lang="en-US"/>
              <a:pPr/>
              <a:t>12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D0DC1F4-3D32-42A8-9207-B799B0EF3C31}" type="slidenum">
              <a:rPr lang="en-US"/>
              <a:pPr/>
              <a:t>13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9ABDF62-F338-4B9D-8000-377C8C77625A}" type="slidenum">
              <a:rPr lang="en-US"/>
              <a:pPr/>
              <a:t>14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B15A949A-6271-4163-9D8B-A98CEFEEA77A}"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B15A949A-6271-4163-9D8B-A98CEFEEA77A}"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1576460-AD87-4367-830E-76DE72012C5F}" type="slidenum">
              <a:rPr lang="en-US"/>
              <a:pPr/>
              <a:t>17</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9AF7621-2D66-4161-AFC7-FC032E917DC2}" type="slidenum">
              <a:rPr lang="en-US"/>
              <a:pPr/>
              <a:t>18</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BBB986C-F26B-4807-97BD-2375AA01C17B}" type="slidenum">
              <a:rPr lang="en-US"/>
              <a:pPr/>
              <a:t>19</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pPr eaLnBrk="1" hangingPunct="1"/>
            <a:endParaRPr lang="en-US" smtClean="0"/>
          </a:p>
        </p:txBody>
      </p:sp>
      <p:sp>
        <p:nvSpPr>
          <p:cNvPr id="163844" name="Slide Number Placeholder 3"/>
          <p:cNvSpPr>
            <a:spLocks noGrp="1"/>
          </p:cNvSpPr>
          <p:nvPr>
            <p:ph type="sldNum" sz="quarter" idx="5"/>
          </p:nvPr>
        </p:nvSpPr>
        <p:spPr>
          <a:noFill/>
        </p:spPr>
        <p:txBody>
          <a:bodyPr/>
          <a:lstStyle/>
          <a:p>
            <a:fld id="{566B4630-C3AE-4D1A-8D3A-C683D220D5B9}"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DDD4FD1-5285-4AF2-AFAE-ED2F3C384C96}" type="slidenum">
              <a:rPr lang="en-US"/>
              <a:pPr/>
              <a:t>20</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167FFDF-AE4B-44DE-B7CF-B0A3D41A6E94}" type="slidenum">
              <a:rPr lang="en-US"/>
              <a:pPr/>
              <a:t>21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AF86696-2A69-429E-B515-18BC045A398D}" type="slidenum">
              <a:rPr lang="en-US"/>
              <a:pPr/>
              <a:t>22</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B15A949A-6271-4163-9D8B-A98CEFEEA77A}"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3D0603-5491-45D2-ABCA-416314D5045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C5F38B-DBE3-4965-A345-EE5B3257F36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C5F38B-DBE3-4965-A345-EE5B3257F36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C5F38B-DBE3-4965-A345-EE5B3257F36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C5F38B-DBE3-4965-A345-EE5B3257F36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293E6EE-47B7-44A5-9718-BF78CD323D18}" type="slidenum">
              <a:rPr lang="en-US"/>
              <a:pPr/>
              <a:t>29</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eaLnBrk="1" hangingPunct="1"/>
            <a:endParaRPr lang="en-US" smtClean="0"/>
          </a:p>
        </p:txBody>
      </p:sp>
      <p:sp>
        <p:nvSpPr>
          <p:cNvPr id="164868" name="Slide Number Placeholder 3"/>
          <p:cNvSpPr>
            <a:spLocks noGrp="1"/>
          </p:cNvSpPr>
          <p:nvPr>
            <p:ph type="sldNum" sz="quarter" idx="5"/>
          </p:nvPr>
        </p:nvSpPr>
        <p:spPr>
          <a:noFill/>
        </p:spPr>
        <p:txBody>
          <a:bodyPr/>
          <a:lstStyle/>
          <a:p>
            <a:fld id="{CEFA2498-C8E2-4BD4-86F5-A720A4E3F411}"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B15A949A-6271-4163-9D8B-A98CEFEEA77A}"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B15A949A-6271-4163-9D8B-A98CEFEEA77A}"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EDA4776-64C6-4914-833E-0777CCBA0FDF}" type="slidenum">
              <a:rPr lang="en-US"/>
              <a:pPr/>
              <a:t>32</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76558F3-89E4-4C2E-A6A4-6136648AF514}" type="slidenum">
              <a:rPr lang="en-US"/>
              <a:pPr/>
              <a:t>33</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6B8BB42-8BCC-4B3C-BF42-8E77D638B028}" type="slidenum">
              <a:rPr lang="en-US"/>
              <a:pPr/>
              <a:t>34</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2172A70-3B8A-433B-9C3E-D27255950BC6}" type="slidenum">
              <a:rPr lang="en-US"/>
              <a:pPr/>
              <a:t>35</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D2DA1A1-6BD9-40D7-8156-9E4465256E73}" type="slidenum">
              <a:rPr lang="en-US"/>
              <a:pPr/>
              <a:t>36</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AD394DC-8CFA-4EEF-85D7-97164B73A0F6}" type="slidenum">
              <a:rPr lang="en-US"/>
              <a:pPr/>
              <a:t>37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238E2B4C-E0A4-410B-B096-5E7B517E3059}" type="slidenum">
              <a:rPr lang="en-US"/>
              <a:pPr/>
              <a:t>38</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B15A949A-6271-4163-9D8B-A98CEFEEA77A}"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465170-7892-443E-B930-A5B50C07B7E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1D56A7-F9EA-49BB-97F6-DB33889C6201}"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1D56A7-F9EA-49BB-97F6-DB33889C6201}"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1D56A7-F9EA-49BB-97F6-DB33889C620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022270D-6252-4ACB-AB56-AA3B2051B7E1}" type="slidenum">
              <a:rPr lang="en-US"/>
              <a:pPr/>
              <a:t>43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B15A949A-6271-4163-9D8B-A98CEFEEA77A}" type="slidenum">
              <a:rPr lang="en-US"/>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B15A949A-6271-4163-9D8B-A98CEFEEA77A}" type="slidenum">
              <a:rPr lang="en-US"/>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en-US" smtClean="0"/>
          </a:p>
        </p:txBody>
      </p:sp>
      <p:sp>
        <p:nvSpPr>
          <p:cNvPr id="78852" name="Slide Number Placeholder 3"/>
          <p:cNvSpPr>
            <a:spLocks noGrp="1"/>
          </p:cNvSpPr>
          <p:nvPr>
            <p:ph type="sldNum" sz="quarter" idx="5"/>
          </p:nvPr>
        </p:nvSpPr>
        <p:spPr>
          <a:noFill/>
        </p:spPr>
        <p:txBody>
          <a:bodyPr/>
          <a:lstStyle/>
          <a:p>
            <a:fld id="{96074C9C-3245-445F-8EC5-BEF6B64B3FA7}" type="slidenum">
              <a:rPr lang="en-US"/>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82BCD53-B1D6-4E5F-B5B1-02DFF485B187}" type="slidenum">
              <a:rPr lang="en-US"/>
              <a:pPr/>
              <a:t>47</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AA0072F-6F3A-42BB-A04E-B035A3E090BC}" type="slidenum">
              <a:rPr lang="en-US"/>
              <a:pPr/>
              <a:t>48</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A00BF6A-A077-482A-89B4-6D967D50CE42}" type="slidenum">
              <a:rPr lang="en-US"/>
              <a:pPr/>
              <a:t>49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465170-7892-443E-B930-A5B50C07B7E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C3C1EF0-7A85-4BF0-9631-4E171830C6F7}" type="slidenum">
              <a:rPr lang="en-US"/>
              <a:pPr/>
              <a:t>50</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F46E60A-380F-472C-9C7C-7C01FDE30271}" type="slidenum">
              <a:rPr lang="en-US"/>
              <a:pPr/>
              <a:t>51</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CF888F62-C2E8-42E1-9E98-82C87CD873B7}" type="slidenum">
              <a:rPr lang="en-US"/>
              <a:pPr/>
              <a:t>52</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B15A949A-6271-4163-9D8B-A98CEFEEA77A}" type="slidenum">
              <a:rPr lang="en-US"/>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B15A949A-6271-4163-9D8B-A98CEFEEA77A}" type="slidenum">
              <a:rPr lang="en-US"/>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A72BA95-872A-417D-8AEA-437E128F8C19}" type="slidenum">
              <a:rPr lang="en-US"/>
              <a:pPr/>
              <a:t>55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B15A949A-6271-4163-9D8B-A98CEFEEA77A}" type="slidenum">
              <a:rPr lang="en-US"/>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B15A949A-6271-4163-9D8B-A98CEFEEA77A}" type="slidenum">
              <a:rPr lang="en-US"/>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CAE173D-3038-451B-8795-7E896D76D9A7}" type="slidenum">
              <a:rPr lang="en-US"/>
              <a:pPr/>
              <a:t>58</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FA02546-7680-4C30-AE1F-4402A24390D0}" type="slidenum">
              <a:rPr lang="en-US"/>
              <a:pPr/>
              <a:t>59</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465170-7892-443E-B930-A5B50C07B7E9}"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ACC6E65-3E65-47A4-8988-BEB34DF9EA9C}" type="slidenum">
              <a:rPr lang="en-US"/>
              <a:pPr/>
              <a:t>60</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pPr eaLnBrk="1" hangingPunct="1"/>
            <a:endParaRPr lang="en-US" smtClean="0"/>
          </a:p>
        </p:txBody>
      </p:sp>
      <p:sp>
        <p:nvSpPr>
          <p:cNvPr id="208900" name="Slide Number Placeholder 3"/>
          <p:cNvSpPr>
            <a:spLocks noGrp="1"/>
          </p:cNvSpPr>
          <p:nvPr>
            <p:ph type="sldNum" sz="quarter" idx="5"/>
          </p:nvPr>
        </p:nvSpPr>
        <p:spPr>
          <a:noFill/>
        </p:spPr>
        <p:txBody>
          <a:bodyPr/>
          <a:lstStyle/>
          <a:p>
            <a:fld id="{522B3207-CE95-46BD-A102-DF5856491460}"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pPr eaLnBrk="1" hangingPunct="1"/>
            <a:endParaRPr lang="en-US" smtClean="0"/>
          </a:p>
        </p:txBody>
      </p:sp>
      <p:sp>
        <p:nvSpPr>
          <p:cNvPr id="204804" name="Slide Number Placeholder 3"/>
          <p:cNvSpPr>
            <a:spLocks noGrp="1"/>
          </p:cNvSpPr>
          <p:nvPr>
            <p:ph type="sldNum" sz="quarter" idx="5"/>
          </p:nvPr>
        </p:nvSpPr>
        <p:spPr>
          <a:noFill/>
        </p:spPr>
        <p:txBody>
          <a:bodyPr/>
          <a:lstStyle/>
          <a:p>
            <a:fld id="{54F53222-E50A-4490-8589-DA889591D4D0}"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pPr eaLnBrk="1" hangingPunct="1"/>
            <a:endParaRPr lang="en-US" smtClean="0"/>
          </a:p>
        </p:txBody>
      </p:sp>
      <p:sp>
        <p:nvSpPr>
          <p:cNvPr id="205828" name="Slide Number Placeholder 3"/>
          <p:cNvSpPr>
            <a:spLocks noGrp="1"/>
          </p:cNvSpPr>
          <p:nvPr>
            <p:ph type="sldNum" sz="quarter" idx="5"/>
          </p:nvPr>
        </p:nvSpPr>
        <p:spPr>
          <a:noFill/>
        </p:spPr>
        <p:txBody>
          <a:bodyPr/>
          <a:lstStyle/>
          <a:p>
            <a:fld id="{09C26365-7EF0-469A-B7D9-1DCED156D4C7}"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endParaRPr lang="en-US" smtClean="0"/>
          </a:p>
        </p:txBody>
      </p:sp>
      <p:sp>
        <p:nvSpPr>
          <p:cNvPr id="206852" name="Slide Number Placeholder 3"/>
          <p:cNvSpPr>
            <a:spLocks noGrp="1"/>
          </p:cNvSpPr>
          <p:nvPr>
            <p:ph type="sldNum" sz="quarter" idx="5"/>
          </p:nvPr>
        </p:nvSpPr>
        <p:spPr>
          <a:noFill/>
        </p:spPr>
        <p:txBody>
          <a:bodyPr/>
          <a:lstStyle/>
          <a:p>
            <a:fld id="{736AA03B-6485-41D5-A368-C3FA73036EC6}"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p:spPr>
        <p:txBody>
          <a:bodyPr/>
          <a:lstStyle/>
          <a:p>
            <a:pPr eaLnBrk="1" hangingPunct="1"/>
            <a:endParaRPr lang="en-US" smtClean="0"/>
          </a:p>
        </p:txBody>
      </p:sp>
      <p:sp>
        <p:nvSpPr>
          <p:cNvPr id="256004" name="Slide Number Placeholder 3"/>
          <p:cNvSpPr>
            <a:spLocks noGrp="1"/>
          </p:cNvSpPr>
          <p:nvPr>
            <p:ph type="sldNum" sz="quarter" idx="5"/>
          </p:nvPr>
        </p:nvSpPr>
        <p:spPr>
          <a:noFill/>
        </p:spPr>
        <p:txBody>
          <a:bodyPr/>
          <a:lstStyle/>
          <a:p>
            <a:fld id="{ACDD4CBA-31BA-4169-9FA6-7673E1CEDB33}"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C5F38B-DBE3-4965-A345-EE5B3257F368}"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C5F38B-DBE3-4965-A345-EE5B3257F368}"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a:noFill/>
          <a:ln/>
        </p:spPr>
        <p:txBody>
          <a:bodyPr/>
          <a:lstStyle/>
          <a:p>
            <a:pPr eaLnBrk="1" hangingPunct="1"/>
            <a:endParaRPr lang="en-US" smtClean="0"/>
          </a:p>
        </p:txBody>
      </p:sp>
      <p:sp>
        <p:nvSpPr>
          <p:cNvPr id="288772" name="Slide Number Placeholder 3"/>
          <p:cNvSpPr>
            <a:spLocks noGrp="1"/>
          </p:cNvSpPr>
          <p:nvPr>
            <p:ph type="sldNum" sz="quarter" idx="5"/>
          </p:nvPr>
        </p:nvSpPr>
        <p:spPr>
          <a:noFill/>
        </p:spPr>
        <p:txBody>
          <a:bodyPr/>
          <a:lstStyle/>
          <a:p>
            <a:fld id="{90490FA9-99B0-4002-93CE-7D0746EC4EDE}"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a:noFill/>
          <a:ln/>
        </p:spPr>
        <p:txBody>
          <a:bodyPr/>
          <a:lstStyle/>
          <a:p>
            <a:pPr eaLnBrk="1" hangingPunct="1"/>
            <a:endParaRPr lang="en-US" smtClean="0"/>
          </a:p>
        </p:txBody>
      </p:sp>
      <p:sp>
        <p:nvSpPr>
          <p:cNvPr id="292868" name="Slide Number Placeholder 3"/>
          <p:cNvSpPr>
            <a:spLocks noGrp="1"/>
          </p:cNvSpPr>
          <p:nvPr>
            <p:ph type="sldNum" sz="quarter" idx="5"/>
          </p:nvPr>
        </p:nvSpPr>
        <p:spPr>
          <a:noFill/>
        </p:spPr>
        <p:txBody>
          <a:bodyPr/>
          <a:lstStyle/>
          <a:p>
            <a:fld id="{655A166F-818E-486D-88F0-124DE2A051F3}"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465170-7892-443E-B930-A5B50C07B7E9}"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p:spPr>
        <p:txBody>
          <a:bodyPr/>
          <a:lstStyle/>
          <a:p>
            <a:pPr eaLnBrk="1" hangingPunct="1"/>
            <a:endParaRPr lang="en-US" smtClean="0"/>
          </a:p>
        </p:txBody>
      </p:sp>
      <p:sp>
        <p:nvSpPr>
          <p:cNvPr id="293892" name="Slide Number Placeholder 3"/>
          <p:cNvSpPr>
            <a:spLocks noGrp="1"/>
          </p:cNvSpPr>
          <p:nvPr>
            <p:ph type="sldNum" sz="quarter" idx="5"/>
          </p:nvPr>
        </p:nvSpPr>
        <p:spPr>
          <a:noFill/>
        </p:spPr>
        <p:txBody>
          <a:bodyPr/>
          <a:lstStyle/>
          <a:p>
            <a:fld id="{DF578369-7621-4E4A-A699-EF6099F24E5A}"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p:spPr>
        <p:txBody>
          <a:bodyPr/>
          <a:lstStyle/>
          <a:p>
            <a:pPr eaLnBrk="1" hangingPunct="1"/>
            <a:endParaRPr lang="en-US" smtClean="0"/>
          </a:p>
        </p:txBody>
      </p:sp>
      <p:sp>
        <p:nvSpPr>
          <p:cNvPr id="302084" name="Slide Number Placeholder 3"/>
          <p:cNvSpPr>
            <a:spLocks noGrp="1"/>
          </p:cNvSpPr>
          <p:nvPr>
            <p:ph type="sldNum" sz="quarter" idx="5"/>
          </p:nvPr>
        </p:nvSpPr>
        <p:spPr>
          <a:noFill/>
        </p:spPr>
        <p:txBody>
          <a:bodyPr/>
          <a:lstStyle/>
          <a:p>
            <a:fld id="{00637935-79AB-4210-B6D1-972EF1E35AA5}"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p:spPr>
        <p:txBody>
          <a:bodyPr/>
          <a:lstStyle/>
          <a:p>
            <a:pPr eaLnBrk="1" hangingPunct="1"/>
            <a:endParaRPr lang="en-US" smtClean="0"/>
          </a:p>
        </p:txBody>
      </p:sp>
      <p:sp>
        <p:nvSpPr>
          <p:cNvPr id="309252" name="Slide Number Placeholder 3"/>
          <p:cNvSpPr>
            <a:spLocks noGrp="1"/>
          </p:cNvSpPr>
          <p:nvPr>
            <p:ph type="sldNum" sz="quarter" idx="5"/>
          </p:nvPr>
        </p:nvSpPr>
        <p:spPr>
          <a:noFill/>
        </p:spPr>
        <p:txBody>
          <a:bodyPr/>
          <a:lstStyle/>
          <a:p>
            <a:fld id="{275E346C-C02D-4502-AA5D-374544F402FC}"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A08EB6B-186F-4603-8B14-B4FF8C04B136}" type="slidenum">
              <a:rPr lang="en-US"/>
              <a:pPr/>
              <a:t>73</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B15A949A-6271-4163-9D8B-A98CEFEEA77A}" type="slidenum">
              <a:rPr lang="en-US"/>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B15A949A-6271-4163-9D8B-A98CEFEEA77A}" type="slidenum">
              <a:rPr lang="en-US"/>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3EEC361-7322-4959-97F0-021EF6365F54}" type="slidenum">
              <a:rPr lang="en-US"/>
              <a:pPr/>
              <a:t>76</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DEE8C03-DD5A-4AF2-B5E7-6EF2D8A90525}" type="slidenum">
              <a:rPr lang="en-US"/>
              <a:pPr/>
              <a:t>77</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82276" name="Slide Number Placeholder 3"/>
          <p:cNvSpPr>
            <a:spLocks noGrp="1"/>
          </p:cNvSpPr>
          <p:nvPr>
            <p:ph type="sldNum" sz="quarter" idx="5"/>
          </p:nvPr>
        </p:nvSpPr>
        <p:spPr>
          <a:noFill/>
        </p:spPr>
        <p:txBody>
          <a:bodyPr/>
          <a:lstStyle/>
          <a:p>
            <a:fld id="{DB519C2E-995C-4F0C-BF55-9846B1F1663E}" type="slidenum">
              <a:rPr lang="en-US" smtClean="0">
                <a:latin typeface="Arial" pitchFamily="34" charset="0"/>
              </a:rPr>
              <a:pPr/>
              <a:t>78</a:t>
            </a:fld>
            <a:endParaRPr lang="en-US" smtClean="0">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D75F749-3071-4E43-834D-3E51F132C027}" type="slidenum">
              <a:rPr lang="en-US"/>
              <a:pPr/>
              <a:t>79</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465170-7892-443E-B930-A5B50C07B7E9}"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D328316-638E-4314-9B6A-9F9D10695B66}" type="slidenum">
              <a:rPr lang="en-US"/>
              <a:pPr/>
              <a:t>80</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1B3196C-991D-4FD2-8F87-B2FAE5F067CC}" type="slidenum">
              <a:rPr lang="en-US"/>
              <a:pPr/>
              <a:t>81</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EDA4F2C-CDF4-4B31-A96D-32071E4069A3}" type="slidenum">
              <a:rPr lang="en-US"/>
              <a:pPr/>
              <a:t>82</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3E123C-E619-4841-AE74-43A3712517D2}"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E48EBE-06D3-4D21-ACB6-02AFB04985E2}"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3E123C-E619-4841-AE74-43A3712517D2}"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3E123C-E619-4841-AE74-43A3712517D2}"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14F2360-004C-42F3-89AC-ABB6ACFF4606}" type="slidenum">
              <a:rPr lang="en-US"/>
              <a:pPr/>
              <a:t>87</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16419" name="Notes Placeholder 2"/>
          <p:cNvSpPr>
            <a:spLocks noGrp="1"/>
          </p:cNvSpPr>
          <p:nvPr>
            <p:ph type="body" idx="1"/>
          </p:nvPr>
        </p:nvSpPr>
        <p:spPr>
          <a:noFill/>
          <a:ln/>
        </p:spPr>
        <p:txBody>
          <a:bodyPr/>
          <a:lstStyle/>
          <a:p>
            <a:pPr eaLnBrk="1" hangingPunct="1"/>
            <a:endParaRPr lang="en-US" smtClean="0"/>
          </a:p>
        </p:txBody>
      </p:sp>
      <p:sp>
        <p:nvSpPr>
          <p:cNvPr id="316420" name="Slide Number Placeholder 3"/>
          <p:cNvSpPr>
            <a:spLocks noGrp="1"/>
          </p:cNvSpPr>
          <p:nvPr>
            <p:ph type="sldNum" sz="quarter" idx="5"/>
          </p:nvPr>
        </p:nvSpPr>
        <p:spPr>
          <a:noFill/>
        </p:spPr>
        <p:txBody>
          <a:bodyPr/>
          <a:lstStyle/>
          <a:p>
            <a:fld id="{9DCC5159-6E85-42E9-8E83-81544738DC83}" type="slidenum">
              <a:rPr lang="en-US" smtClean="0"/>
              <a:pPr/>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noFill/>
          <a:ln/>
        </p:spPr>
        <p:txBody>
          <a:bodyPr/>
          <a:lstStyle/>
          <a:p>
            <a:pPr eaLnBrk="1" hangingPunct="1"/>
            <a:endParaRPr lang="en-US" smtClean="0"/>
          </a:p>
        </p:txBody>
      </p:sp>
      <p:sp>
        <p:nvSpPr>
          <p:cNvPr id="317444" name="Slide Number Placeholder 3"/>
          <p:cNvSpPr>
            <a:spLocks noGrp="1"/>
          </p:cNvSpPr>
          <p:nvPr>
            <p:ph type="sldNum" sz="quarter" idx="5"/>
          </p:nvPr>
        </p:nvSpPr>
        <p:spPr>
          <a:noFill/>
        </p:spPr>
        <p:txBody>
          <a:bodyPr/>
          <a:lstStyle/>
          <a:p>
            <a:fld id="{29B2EE46-8FDF-43D2-8243-BC5EB4770139}" type="slidenum">
              <a:rPr lang="en-US" smtClean="0"/>
              <a:pPr/>
              <a:t>89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465170-7892-443E-B930-A5B50C07B7E9}"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a:noFill/>
          <a:ln/>
        </p:spPr>
        <p:txBody>
          <a:bodyPr/>
          <a:lstStyle/>
          <a:p>
            <a:pPr eaLnBrk="1" hangingPunct="1"/>
            <a:endParaRPr lang="en-US" smtClean="0"/>
          </a:p>
        </p:txBody>
      </p:sp>
      <p:sp>
        <p:nvSpPr>
          <p:cNvPr id="318468" name="Slide Number Placeholder 3"/>
          <p:cNvSpPr>
            <a:spLocks noGrp="1"/>
          </p:cNvSpPr>
          <p:nvPr>
            <p:ph type="sldNum" sz="quarter" idx="5"/>
          </p:nvPr>
        </p:nvSpPr>
        <p:spPr>
          <a:noFill/>
        </p:spPr>
        <p:txBody>
          <a:bodyPr/>
          <a:lstStyle/>
          <a:p>
            <a:fld id="{16563AC7-DE84-4F82-8F44-BC722E1DE7D4}" type="slidenum">
              <a:rPr lang="en-US" smtClean="0"/>
              <a:pPr/>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ln/>
        </p:spPr>
        <p:txBody>
          <a:bodyPr/>
          <a:lstStyle/>
          <a:p>
            <a:pPr eaLnBrk="1" hangingPunct="1"/>
            <a:endParaRPr lang="en-US" smtClean="0"/>
          </a:p>
        </p:txBody>
      </p:sp>
      <p:sp>
        <p:nvSpPr>
          <p:cNvPr id="319492" name="Slide Number Placeholder 3"/>
          <p:cNvSpPr>
            <a:spLocks noGrp="1"/>
          </p:cNvSpPr>
          <p:nvPr>
            <p:ph type="sldNum" sz="quarter" idx="5"/>
          </p:nvPr>
        </p:nvSpPr>
        <p:spPr>
          <a:noFill/>
        </p:spPr>
        <p:txBody>
          <a:bodyPr/>
          <a:lstStyle/>
          <a:p>
            <a:fld id="{C2309E63-E14C-418D-9388-CA72C2918E41}" type="slidenum">
              <a:rPr lang="en-US" smtClean="0"/>
              <a:pPr/>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465170-7892-443E-B930-A5B50C07B7E9}" type="slidenum">
              <a:rPr lang="en-US" smtClean="0"/>
              <a:pPr/>
              <a:t>92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2CFF04D-165B-4939-831E-BC451A1E110E}" type="datetimeFigureOut">
              <a:rPr lang="en-US" smtClean="0"/>
              <a:pPr/>
              <a:t>11/6/2008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E369164-8016-4EFB-BCF5-5EF3F698FEA5}"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CFF04D-165B-4939-831E-BC451A1E110E}" type="datetimeFigureOut">
              <a:rPr lang="en-US" smtClean="0"/>
              <a:pPr/>
              <a:t>11/6/2008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69164-8016-4EFB-BCF5-5EF3F698FE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CFF04D-165B-4939-831E-BC451A1E110E}" type="datetimeFigureOut">
              <a:rPr lang="en-US" smtClean="0"/>
              <a:pPr/>
              <a:t>11/6/2008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69164-8016-4EFB-BCF5-5EF3F698FEA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9050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9050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09600" y="4114800"/>
            <a:ext cx="85344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26A82A85-BB64-49C9-A788-8F50006885E7}" type="datetime3">
              <a:rPr lang="en-US"/>
              <a:pPr>
                <a:defRPr/>
              </a:pPr>
              <a:t>6 November 2008</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FINANCING YOUR FUTURE © NATIONAL COUNCIL ON ECONOMIC EDUCATION, NEW YORK, N.Y.</a:t>
            </a:r>
          </a:p>
        </p:txBody>
      </p:sp>
      <p:sp>
        <p:nvSpPr>
          <p:cNvPr id="8" name="Rectangle 6"/>
          <p:cNvSpPr>
            <a:spLocks noGrp="1" noChangeArrowheads="1"/>
          </p:cNvSpPr>
          <p:nvPr>
            <p:ph type="sldNum" sz="quarter" idx="12"/>
          </p:nvPr>
        </p:nvSpPr>
        <p:spPr>
          <a:ln/>
        </p:spPr>
        <p:txBody>
          <a:bodyPr/>
          <a:lstStyle>
            <a:lvl1pPr>
              <a:defRPr/>
            </a:lvl1pPr>
          </a:lstStyle>
          <a:p>
            <a:pPr>
              <a:defRPr/>
            </a:pPr>
            <a:fld id="{E0531678-5985-4254-A034-0E7111439574}" type="slidenum">
              <a:rPr lang="en-US"/>
              <a:pPr>
                <a:defRPr/>
              </a:pPr>
              <a:t>‹#›</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29CD9B10-557A-471E-97AE-756955C1480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534400" cy="762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6388" y="2513013"/>
            <a:ext cx="8532812" cy="3659187"/>
          </a:xfrm>
        </p:spPr>
        <p:txBody>
          <a:bodyPr/>
          <a:lstStyle/>
          <a:p>
            <a:endParaRPr lang="en-US"/>
          </a:p>
        </p:txBody>
      </p:sp>
      <p:sp>
        <p:nvSpPr>
          <p:cNvPr id="4" name="Date Placeholder 3"/>
          <p:cNvSpPr>
            <a:spLocks noGrp="1"/>
          </p:cNvSpPr>
          <p:nvPr>
            <p:ph type="dt" sz="half" idx="10"/>
          </p:nvPr>
        </p:nvSpPr>
        <p:spPr>
          <a:xfrm>
            <a:off x="457200" y="6248400"/>
            <a:ext cx="1828800" cy="457200"/>
          </a:xfrm>
        </p:spPr>
        <p:txBody>
          <a:bodyPr/>
          <a:lstStyle>
            <a:lvl1pPr>
              <a:defRPr/>
            </a:lvl1pPr>
          </a:lstStyle>
          <a:p>
            <a:fld id="{3EFA7BDC-D882-41F0-BC2D-91C78CC9D37F}" type="datetime4">
              <a:rPr lang="en-US"/>
              <a:pPr/>
              <a:t>November 6, 2008</a:t>
            </a:fld>
            <a:endParaRPr lang="en-US"/>
          </a:p>
        </p:txBody>
      </p:sp>
      <p:sp>
        <p:nvSpPr>
          <p:cNvPr id="5" name="Footer Placeholder 4"/>
          <p:cNvSpPr>
            <a:spLocks noGrp="1"/>
          </p:cNvSpPr>
          <p:nvPr>
            <p:ph type="ftr" sz="quarter" idx="11"/>
          </p:nvPr>
        </p:nvSpPr>
        <p:spPr>
          <a:xfrm>
            <a:off x="2362200" y="6248400"/>
            <a:ext cx="4800600" cy="457200"/>
          </a:xfrm>
        </p:spPr>
        <p:txBody>
          <a:bodyPr/>
          <a:lstStyle>
            <a:lvl1pPr>
              <a:defRPr/>
            </a:lvl1pPr>
          </a:lstStyle>
          <a:p>
            <a:r>
              <a:rPr lang="en-US"/>
              <a:t>Why Is Saving and Investing Education Important?</a:t>
            </a:r>
          </a:p>
        </p:txBody>
      </p:sp>
      <p:sp>
        <p:nvSpPr>
          <p:cNvPr id="6" name="Slide Number Placeholder 5"/>
          <p:cNvSpPr>
            <a:spLocks noGrp="1"/>
          </p:cNvSpPr>
          <p:nvPr>
            <p:ph type="sldNum" sz="quarter" idx="12"/>
          </p:nvPr>
        </p:nvSpPr>
        <p:spPr>
          <a:xfrm>
            <a:off x="7239000" y="6248400"/>
            <a:ext cx="1447800" cy="457200"/>
          </a:xfrm>
        </p:spPr>
        <p:txBody>
          <a:bodyPr/>
          <a:lstStyle>
            <a:lvl1pPr>
              <a:defRPr/>
            </a:lvl1pPr>
          </a:lstStyle>
          <a:p>
            <a:fld id="{23C711B6-42CB-44FB-838F-9B454EB4139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2CFF04D-165B-4939-831E-BC451A1E110E}" type="datetimeFigureOut">
              <a:rPr lang="en-US" smtClean="0"/>
              <a:pPr/>
              <a:t>11/6/2008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69164-8016-4EFB-BCF5-5EF3F698FEA5}"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2CFF04D-165B-4939-831E-BC451A1E110E}" type="datetimeFigureOut">
              <a:rPr lang="en-US" smtClean="0"/>
              <a:pPr/>
              <a:t>11/6/2008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E369164-8016-4EFB-BCF5-5EF3F698FE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2CFF04D-165B-4939-831E-BC451A1E110E}" type="datetimeFigureOut">
              <a:rPr lang="en-US" smtClean="0"/>
              <a:pPr/>
              <a:t>11/6/2008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69164-8016-4EFB-BCF5-5EF3F698FEA5}"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2CFF04D-165B-4939-831E-BC451A1E110E}" type="datetimeFigureOut">
              <a:rPr lang="en-US" smtClean="0"/>
              <a:pPr/>
              <a:t>11/6/2008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369164-8016-4EFB-BCF5-5EF3F698FEA5}"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2CFF04D-165B-4939-831E-BC451A1E110E}" type="datetimeFigureOut">
              <a:rPr lang="en-US" smtClean="0"/>
              <a:pPr/>
              <a:t>11/6/2008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369164-8016-4EFB-BCF5-5EF3F698FE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FF04D-165B-4939-831E-BC451A1E110E}" type="datetimeFigureOut">
              <a:rPr lang="en-US" smtClean="0"/>
              <a:pPr/>
              <a:t>11/6/2008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369164-8016-4EFB-BCF5-5EF3F698FE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2CFF04D-165B-4939-831E-BC451A1E110E}" type="datetimeFigureOut">
              <a:rPr lang="en-US" smtClean="0"/>
              <a:pPr/>
              <a:t>11/6/2008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69164-8016-4EFB-BCF5-5EF3F698FEA5}"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2CFF04D-165B-4939-831E-BC451A1E110E}" type="datetimeFigureOut">
              <a:rPr lang="en-US" smtClean="0"/>
              <a:pPr/>
              <a:t>11/6/2008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E369164-8016-4EFB-BCF5-5EF3F698FEA5}"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2CFF04D-165B-4939-831E-BC451A1E110E}" type="datetimeFigureOut">
              <a:rPr lang="en-US" smtClean="0"/>
              <a:pPr/>
              <a:t>11/6/2008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E369164-8016-4EFB-BCF5-5EF3F698FE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financingyourfuture.ncee.net/images/fyf_video3_1.jpg" TargetMode="External"/><Relationship Id="rId13"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http://financingyourfuture.ncee.net/images/fyf_video5_1.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http://financingyourfuture.ncee.net/images/fyf_video2_1.jpg" TargetMode="External"/><Relationship Id="rId11" Type="http://schemas.openxmlformats.org/officeDocument/2006/relationships/image" Target="../media/image6.jpeg"/><Relationship Id="rId5" Type="http://schemas.openxmlformats.org/officeDocument/2006/relationships/image" Target="../media/image3.jpeg"/><Relationship Id="rId15" Type="http://schemas.openxmlformats.org/officeDocument/2006/relationships/image" Target="../media/image8.png"/><Relationship Id="rId10" Type="http://schemas.openxmlformats.org/officeDocument/2006/relationships/image" Target="http://financingyourfuture.ncee.net/images/fyf_video4_1.jpg" TargetMode="External"/><Relationship Id="rId4" Type="http://schemas.openxmlformats.org/officeDocument/2006/relationships/image" Target="http://financingyourfuture.ncee.net/images/fyf_video1_1.jpg" TargetMode="External"/><Relationship Id="rId9" Type="http://schemas.openxmlformats.org/officeDocument/2006/relationships/image" Target="../media/image5.jpeg"/><Relationship Id="rId14" Type="http://schemas.openxmlformats.org/officeDocument/2006/relationships/image" Target="http://us.st12.yimg.com/us.st.yimg.com/I/ncee_2018_223357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ncee.net/" TargetMode="External"/><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extension.uiuc.edu/" TargetMode="Externa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www.charlestoncookie.com/cookies/details.aspx?gid=1&amp;pid=pecan"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6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7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7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8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8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hyperlink" Target="http://www.ace.uiuc.edu/cfe" TargetMode="External"/><Relationship Id="rId7" Type="http://schemas.openxmlformats.org/officeDocument/2006/relationships/image" Target="../media/image99.jpe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hyperlink" Target="http://www.econed-il.org/" TargetMode="External"/><Relationship Id="rId4" Type="http://schemas.openxmlformats.org/officeDocument/2006/relationships/hyperlink" Target="http://www.ncee.net/"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endParaRPr lang="en-US" dirty="0"/>
          </a:p>
        </p:txBody>
      </p:sp>
      <p:sp>
        <p:nvSpPr>
          <p:cNvPr id="2" name="Title 1"/>
          <p:cNvSpPr>
            <a:spLocks noGrp="1"/>
          </p:cNvSpPr>
          <p:nvPr>
            <p:ph type="ctrTitle"/>
          </p:nvPr>
        </p:nvSpPr>
        <p:spPr>
          <a:xfrm>
            <a:off x="457200" y="1505930"/>
            <a:ext cx="8229600" cy="1542070"/>
          </a:xfrm>
        </p:spPr>
        <p:txBody>
          <a:bodyPr/>
          <a:lstStyle/>
          <a:p>
            <a:r>
              <a:rPr b="1" smtClean="0"/>
              <a:t>Financing Your Future</a:t>
            </a:r>
            <a:endParaRPr lang="en-US" b="1" dirty="0"/>
          </a:p>
        </p:txBody>
      </p:sp>
      <p:pic>
        <p:nvPicPr>
          <p:cNvPr id="58374" name="Picture 6" descr="Video 1"/>
          <p:cNvPicPr>
            <a:picLocks noChangeAspect="1" noChangeArrowheads="1"/>
          </p:cNvPicPr>
          <p:nvPr/>
        </p:nvPicPr>
        <p:blipFill>
          <a:blip r:embed="rId3" r:link="rId4"/>
          <a:srcRect/>
          <a:stretch>
            <a:fillRect/>
          </a:stretch>
        </p:blipFill>
        <p:spPr bwMode="auto">
          <a:xfrm>
            <a:off x="152400" y="3124200"/>
            <a:ext cx="1524000" cy="1524000"/>
          </a:xfrm>
          <a:prstGeom prst="rect">
            <a:avLst/>
          </a:prstGeom>
          <a:noFill/>
        </p:spPr>
      </p:pic>
      <p:pic>
        <p:nvPicPr>
          <p:cNvPr id="58373" name="Picture 5" descr="Video 2"/>
          <p:cNvPicPr>
            <a:picLocks noChangeAspect="1" noChangeArrowheads="1"/>
          </p:cNvPicPr>
          <p:nvPr/>
        </p:nvPicPr>
        <p:blipFill>
          <a:blip r:embed="rId5" r:link="rId6"/>
          <a:srcRect/>
          <a:stretch>
            <a:fillRect/>
          </a:stretch>
        </p:blipFill>
        <p:spPr bwMode="auto">
          <a:xfrm>
            <a:off x="1600200" y="3124200"/>
            <a:ext cx="1524000" cy="1524000"/>
          </a:xfrm>
          <a:prstGeom prst="rect">
            <a:avLst/>
          </a:prstGeom>
          <a:noFill/>
        </p:spPr>
      </p:pic>
      <p:pic>
        <p:nvPicPr>
          <p:cNvPr id="58372" name="Picture 4" descr="Video 3"/>
          <p:cNvPicPr>
            <a:picLocks noChangeAspect="1" noChangeArrowheads="1"/>
          </p:cNvPicPr>
          <p:nvPr/>
        </p:nvPicPr>
        <p:blipFill>
          <a:blip r:embed="rId7" r:link="rId8"/>
          <a:srcRect/>
          <a:stretch>
            <a:fillRect/>
          </a:stretch>
        </p:blipFill>
        <p:spPr bwMode="auto">
          <a:xfrm>
            <a:off x="3048000" y="3124200"/>
            <a:ext cx="1524000" cy="1524000"/>
          </a:xfrm>
          <a:prstGeom prst="rect">
            <a:avLst/>
          </a:prstGeom>
          <a:noFill/>
        </p:spPr>
      </p:pic>
      <p:pic>
        <p:nvPicPr>
          <p:cNvPr id="58371" name="Picture 3" descr="Video 4"/>
          <p:cNvPicPr>
            <a:picLocks noChangeAspect="1" noChangeArrowheads="1"/>
          </p:cNvPicPr>
          <p:nvPr/>
        </p:nvPicPr>
        <p:blipFill>
          <a:blip r:embed="rId9" r:link="rId10"/>
          <a:srcRect/>
          <a:stretch>
            <a:fillRect/>
          </a:stretch>
        </p:blipFill>
        <p:spPr bwMode="auto">
          <a:xfrm>
            <a:off x="4495800" y="3124200"/>
            <a:ext cx="1524000" cy="1524000"/>
          </a:xfrm>
          <a:prstGeom prst="rect">
            <a:avLst/>
          </a:prstGeom>
          <a:noFill/>
        </p:spPr>
      </p:pic>
      <p:pic>
        <p:nvPicPr>
          <p:cNvPr id="58370" name="Picture 2" descr="Video 5"/>
          <p:cNvPicPr>
            <a:picLocks noChangeAspect="1" noChangeArrowheads="1"/>
          </p:cNvPicPr>
          <p:nvPr/>
        </p:nvPicPr>
        <p:blipFill>
          <a:blip r:embed="rId11" r:link="rId12"/>
          <a:srcRect/>
          <a:stretch>
            <a:fillRect/>
          </a:stretch>
        </p:blipFill>
        <p:spPr bwMode="auto">
          <a:xfrm>
            <a:off x="5943600" y="3124200"/>
            <a:ext cx="1524000" cy="1524000"/>
          </a:xfrm>
          <a:prstGeom prst="rect">
            <a:avLst/>
          </a:prstGeom>
          <a:noFill/>
        </p:spPr>
      </p:pic>
      <p:pic>
        <p:nvPicPr>
          <p:cNvPr id="58369" name="Picture 1" descr="Financing Your Future: A Complete Personal Finance Program on DVD For High School Teachers And Their Students"/>
          <p:cNvPicPr>
            <a:picLocks noChangeAspect="1" noChangeArrowheads="1"/>
          </p:cNvPicPr>
          <p:nvPr/>
        </p:nvPicPr>
        <p:blipFill>
          <a:blip r:embed="rId13" r:link="rId14"/>
          <a:srcRect/>
          <a:stretch>
            <a:fillRect/>
          </a:stretch>
        </p:blipFill>
        <p:spPr bwMode="auto">
          <a:xfrm>
            <a:off x="7467600" y="3124200"/>
            <a:ext cx="1524000" cy="1524000"/>
          </a:xfrm>
          <a:prstGeom prst="rect">
            <a:avLst/>
          </a:prstGeom>
          <a:noFill/>
        </p:spPr>
      </p:pic>
      <p:sp>
        <p:nvSpPr>
          <p:cNvPr id="5837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6" name="Rectangle 8"/>
          <p:cNvSpPr>
            <a:spLocks noChangeArrowheads="1"/>
          </p:cNvSpPr>
          <p:nvPr/>
        </p:nvSpPr>
        <p:spPr bwMode="auto">
          <a:xfrm>
            <a:off x="0" y="5048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Verdana" pitchFamily="34" charset="0"/>
                <a:ea typeface="SimSun" pitchFamily="2" charset="-122"/>
                <a:cs typeface="Times New Roman" pitchFamily="18" charset="0"/>
              </a:rPr>
              <a:t> </a:t>
            </a:r>
            <a:r>
              <a:rPr kumimoji="0" lang="en-US" sz="900" b="0" i="0" u="none" strike="noStrike" cap="none" normalizeH="0" baseline="0" smtClean="0">
                <a:ln>
                  <a:noFill/>
                </a:ln>
                <a:solidFill>
                  <a:schemeClr val="tx1"/>
                </a:solidFill>
                <a:effectLst/>
                <a:latin typeface="Verdana" pitchFamily="34" charset="0"/>
                <a:ea typeface="SimSun" pitchFamily="2" charset="-122"/>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8377" name="Picture 9" descr="Financing Your Future - DVD"/>
          <p:cNvPicPr>
            <a:picLocks noChangeAspect="1" noChangeArrowheads="1"/>
          </p:cNvPicPr>
          <p:nvPr/>
        </p:nvPicPr>
        <p:blipFill>
          <a:blip r:embed="rId15"/>
          <a:srcRect/>
          <a:stretch>
            <a:fillRect/>
          </a:stretch>
        </p:blipFill>
        <p:spPr bwMode="auto">
          <a:xfrm>
            <a:off x="228600" y="1752600"/>
            <a:ext cx="8634375" cy="9382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4"/>
          <p:cNvSpPr>
            <a:spLocks noGrp="1"/>
          </p:cNvSpPr>
          <p:nvPr>
            <p:ph type="sldNum" sz="quarter" idx="12"/>
          </p:nvPr>
        </p:nvSpPr>
        <p:spPr>
          <a:noFill/>
        </p:spPr>
        <p:txBody>
          <a:bodyPr/>
          <a:lstStyle/>
          <a:p>
            <a:fld id="{BB4D451D-3369-40AC-B246-13A8288C5DF4}" type="slidenum">
              <a:rPr lang="en-US"/>
              <a:pPr/>
              <a:t>10</a:t>
            </a:fld>
            <a:endParaRPr lang="en-US"/>
          </a:p>
        </p:txBody>
      </p:sp>
      <p:sp>
        <p:nvSpPr>
          <p:cNvPr id="118786" name="Rectangle 2"/>
          <p:cNvSpPr>
            <a:spLocks noGrp="1" noChangeArrowheads="1"/>
          </p:cNvSpPr>
          <p:nvPr>
            <p:ph type="title"/>
          </p:nvPr>
        </p:nvSpPr>
        <p:spPr/>
        <p:txBody>
          <a:bodyPr/>
          <a:lstStyle/>
          <a:p>
            <a:pPr eaLnBrk="1" hangingPunct="1">
              <a:defRPr/>
            </a:pPr>
            <a:r>
              <a:rPr lang="en-US" b="1" dirty="0" smtClean="0">
                <a:latin typeface="Arial" pitchFamily="34" charset="0"/>
                <a:cs typeface="Arial" pitchFamily="34" charset="0"/>
              </a:rPr>
              <a:t>Video Summaries</a:t>
            </a:r>
          </a:p>
        </p:txBody>
      </p:sp>
      <p:pic>
        <p:nvPicPr>
          <p:cNvPr id="13318" name="Picture 16" descr="FinancingYourFuture"/>
          <p:cNvPicPr>
            <a:picLocks noChangeAspect="1" noChangeArrowheads="1"/>
          </p:cNvPicPr>
          <p:nvPr/>
        </p:nvPicPr>
        <p:blipFill>
          <a:blip r:embed="rId3"/>
          <a:srcRect/>
          <a:stretch>
            <a:fillRect/>
          </a:stretch>
        </p:blipFill>
        <p:spPr bwMode="auto">
          <a:xfrm>
            <a:off x="6553200" y="2743200"/>
            <a:ext cx="2254008" cy="2257111"/>
          </a:xfrm>
          <a:prstGeom prst="rect">
            <a:avLst/>
          </a:prstGeom>
          <a:noFill/>
          <a:ln w="9525">
            <a:noFill/>
            <a:miter lim="800000"/>
            <a:headEnd/>
            <a:tailEnd/>
          </a:ln>
        </p:spPr>
      </p:pic>
      <p:sp>
        <p:nvSpPr>
          <p:cNvPr id="5" name="Content Placeholder 2"/>
          <p:cNvSpPr txBox="1">
            <a:spLocks/>
          </p:cNvSpPr>
          <p:nvPr/>
        </p:nvSpPr>
        <p:spPr>
          <a:xfrm>
            <a:off x="609600" y="1524000"/>
            <a:ext cx="7772400" cy="4876800"/>
          </a:xfrm>
          <a:prstGeom prst="rect">
            <a:avLst/>
          </a:prstGeom>
        </p:spPr>
        <p:txBody>
          <a:bodyPr>
            <a:normAutofit/>
          </a:bodyPr>
          <a:lstStyle/>
          <a:p>
            <a:pPr marL="514350" marR="0" lvl="0" indent="-514350" algn="l" defTabSz="914400" rtl="0" eaLnBrk="1" fontAlgn="auto" latinLnBrk="0" hangingPunct="1">
              <a:lnSpc>
                <a:spcPct val="100000"/>
              </a:lnSpc>
              <a:spcBef>
                <a:spcPts val="580"/>
              </a:spcBef>
              <a:spcAft>
                <a:spcPts val="600"/>
              </a:spcAft>
              <a:buSzPct val="100000"/>
              <a:buFont typeface="+mj-lt"/>
              <a:buAutoNum type="arabicPeriod"/>
              <a:tabLst/>
              <a:defRPr/>
            </a:pPr>
            <a:r>
              <a:rPr kumimoji="0" lang="en-US" sz="2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Get a </a:t>
            </a:r>
            <a:r>
              <a:rPr kumimoji="0" lang="en-US" sz="26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Finan</a:t>
            </a:r>
            <a:r>
              <a:rPr lang="en-US" sz="2600" b="1" dirty="0" err="1" smtClean="0">
                <a:latin typeface="Arial" pitchFamily="34" charset="0"/>
                <a:cs typeface="Arial" pitchFamily="34" charset="0"/>
              </a:rPr>
              <a:t>cial</a:t>
            </a:r>
            <a:r>
              <a:rPr lang="en-US" sz="2600" b="1" dirty="0" smtClean="0">
                <a:latin typeface="Arial" pitchFamily="34" charset="0"/>
                <a:cs typeface="Arial" pitchFamily="34" charset="0"/>
              </a:rPr>
              <a:t> Life                                     </a:t>
            </a:r>
            <a:r>
              <a:rPr lang="en-US" sz="2600" dirty="0" smtClean="0">
                <a:latin typeface="Arial" pitchFamily="34" charset="0"/>
                <a:cs typeface="Arial" pitchFamily="34" charset="0"/>
              </a:rPr>
              <a:t>(setting </a:t>
            </a:r>
            <a:r>
              <a:rPr lang="en-US" sz="2600" dirty="0">
                <a:latin typeface="Arial" pitchFamily="34" charset="0"/>
                <a:cs typeface="Arial" pitchFamily="34" charset="0"/>
              </a:rPr>
              <a:t>f</a:t>
            </a:r>
            <a:r>
              <a:rPr lang="en-US" sz="2600" dirty="0" smtClean="0">
                <a:latin typeface="Arial" pitchFamily="34" charset="0"/>
                <a:cs typeface="Arial" pitchFamily="34" charset="0"/>
              </a:rPr>
              <a:t>inancial </a:t>
            </a:r>
            <a:r>
              <a:rPr lang="en-US" sz="2600" dirty="0">
                <a:latin typeface="Arial" pitchFamily="34" charset="0"/>
                <a:cs typeface="Arial" pitchFamily="34" charset="0"/>
              </a:rPr>
              <a:t>g</a:t>
            </a:r>
            <a:r>
              <a:rPr lang="en-US" sz="2600" dirty="0" smtClean="0">
                <a:latin typeface="Arial" pitchFamily="34" charset="0"/>
                <a:cs typeface="Arial" pitchFamily="34" charset="0"/>
              </a:rPr>
              <a:t>oals and building </a:t>
            </a:r>
            <a:r>
              <a:rPr lang="en-US" sz="2600" dirty="0">
                <a:latin typeface="Arial" pitchFamily="34" charset="0"/>
                <a:cs typeface="Arial" pitchFamily="34" charset="0"/>
              </a:rPr>
              <a:t>w</a:t>
            </a:r>
            <a:r>
              <a:rPr lang="en-US" sz="2600" dirty="0" smtClean="0">
                <a:latin typeface="Arial" pitchFamily="34" charset="0"/>
                <a:cs typeface="Arial" pitchFamily="34" charset="0"/>
              </a:rPr>
              <a:t>ealth)</a:t>
            </a:r>
          </a:p>
          <a:p>
            <a:pPr marL="514350" marR="0" lvl="0" indent="-514350" algn="l" defTabSz="914400" rtl="0" eaLnBrk="1" fontAlgn="auto" latinLnBrk="0" hangingPunct="1">
              <a:lnSpc>
                <a:spcPct val="100000"/>
              </a:lnSpc>
              <a:spcBef>
                <a:spcPts val="580"/>
              </a:spcBef>
              <a:spcAft>
                <a:spcPts val="600"/>
              </a:spcAft>
              <a:buSzPct val="100000"/>
              <a:buFont typeface="+mj-lt"/>
              <a:buAutoNum type="arabicPeriod"/>
              <a:tabLst/>
              <a:defRPr/>
            </a:pPr>
            <a:r>
              <a:rPr kumimoji="0" lang="en-US" sz="2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Get</a:t>
            </a:r>
            <a:r>
              <a:rPr kumimoji="0" lang="en-US" sz="26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Smart                                                       </a:t>
            </a:r>
            <a:r>
              <a:rPr kumimoji="0" lang="en-US" sz="2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(decisions </a:t>
            </a:r>
            <a:r>
              <a:rPr lang="en-US" sz="2600" noProof="0" dirty="0" smtClean="0">
                <a:latin typeface="Arial" pitchFamily="34" charset="0"/>
                <a:cs typeface="Arial" pitchFamily="34" charset="0"/>
              </a:rPr>
              <a:t>h</a:t>
            </a:r>
            <a:r>
              <a:rPr kumimoji="0" lang="en-US" sz="2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ave </a:t>
            </a:r>
            <a:r>
              <a:rPr lang="en-US" sz="2600" noProof="0" dirty="0" smtClean="0">
                <a:latin typeface="Arial" pitchFamily="34" charset="0"/>
                <a:cs typeface="Arial" pitchFamily="34" charset="0"/>
              </a:rPr>
              <a:t>c</a:t>
            </a:r>
            <a:r>
              <a:rPr kumimoji="0" lang="en-US" sz="2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onsequences)</a:t>
            </a:r>
            <a:endPar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514350" marR="0" lvl="0" indent="-514350" algn="l" defTabSz="914400" rtl="0" eaLnBrk="1" fontAlgn="auto" latinLnBrk="0" hangingPunct="1">
              <a:lnSpc>
                <a:spcPct val="100000"/>
              </a:lnSpc>
              <a:spcBef>
                <a:spcPts val="580"/>
              </a:spcBef>
              <a:spcAft>
                <a:spcPts val="600"/>
              </a:spcAft>
              <a:buSzPct val="100000"/>
              <a:buFont typeface="+mj-lt"/>
              <a:buAutoNum type="arabicPeriod"/>
              <a:tabLst/>
              <a:defRPr/>
            </a:pPr>
            <a:r>
              <a:rPr lang="en-US" sz="2600" b="1" dirty="0" smtClean="0">
                <a:latin typeface="Arial" pitchFamily="34" charset="0"/>
                <a:cs typeface="Arial" pitchFamily="34" charset="0"/>
              </a:rPr>
              <a:t>Get Banked                                               </a:t>
            </a:r>
            <a:r>
              <a:rPr lang="en-US" sz="2600" dirty="0" smtClean="0">
                <a:latin typeface="Arial" pitchFamily="34" charset="0"/>
                <a:cs typeface="Arial" pitchFamily="34" charset="0"/>
              </a:rPr>
              <a:t>(developing </a:t>
            </a:r>
            <a:r>
              <a:rPr lang="en-US" sz="2600" dirty="0">
                <a:latin typeface="Arial" pitchFamily="34" charset="0"/>
                <a:cs typeface="Arial" pitchFamily="34" charset="0"/>
              </a:rPr>
              <a:t>b</a:t>
            </a:r>
            <a:r>
              <a:rPr lang="en-US" sz="2600" dirty="0" smtClean="0">
                <a:latin typeface="Arial" pitchFamily="34" charset="0"/>
                <a:cs typeface="Arial" pitchFamily="34" charset="0"/>
              </a:rPr>
              <a:t>anking </a:t>
            </a:r>
            <a:r>
              <a:rPr lang="en-US" sz="2600" dirty="0">
                <a:latin typeface="Arial" pitchFamily="34" charset="0"/>
                <a:cs typeface="Arial" pitchFamily="34" charset="0"/>
              </a:rPr>
              <a:t>r</a:t>
            </a:r>
            <a:r>
              <a:rPr lang="en-US" sz="2600" dirty="0" smtClean="0">
                <a:latin typeface="Arial" pitchFamily="34" charset="0"/>
                <a:cs typeface="Arial" pitchFamily="34" charset="0"/>
              </a:rPr>
              <a:t>elationships)</a:t>
            </a:r>
          </a:p>
          <a:p>
            <a:pPr marL="514350" marR="0" lvl="0" indent="-514350" algn="l" defTabSz="914400" rtl="0" eaLnBrk="1" fontAlgn="auto" latinLnBrk="0" hangingPunct="1">
              <a:lnSpc>
                <a:spcPct val="100000"/>
              </a:lnSpc>
              <a:spcBef>
                <a:spcPts val="580"/>
              </a:spcBef>
              <a:spcAft>
                <a:spcPts val="600"/>
              </a:spcAft>
              <a:buSzPct val="100000"/>
              <a:buFont typeface="+mj-lt"/>
              <a:buAutoNum type="arabicPeriod"/>
              <a:tabLst/>
              <a:defRPr/>
            </a:pPr>
            <a:r>
              <a:rPr kumimoji="0" lang="en-US" sz="2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Get the Credit You Deserve                 </a:t>
            </a: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(understanding</a:t>
            </a:r>
            <a:r>
              <a:rPr kumimoji="0" lang="en-US" sz="2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credit and debt)</a:t>
            </a:r>
          </a:p>
          <a:p>
            <a:pPr marL="514350" marR="0" lvl="0" indent="-514350" algn="l" defTabSz="914400" rtl="0" eaLnBrk="1" fontAlgn="auto" latinLnBrk="0" hangingPunct="1">
              <a:lnSpc>
                <a:spcPct val="100000"/>
              </a:lnSpc>
              <a:spcBef>
                <a:spcPts val="580"/>
              </a:spcBef>
              <a:spcAft>
                <a:spcPts val="600"/>
              </a:spcAft>
              <a:buSzPct val="100000"/>
              <a:buFont typeface="+mj-lt"/>
              <a:buAutoNum type="arabicPeriod"/>
              <a:tabLst/>
              <a:defRPr/>
            </a:pPr>
            <a:r>
              <a:rPr lang="en-US" sz="2600" b="1" baseline="0" dirty="0" smtClean="0">
                <a:latin typeface="Arial" pitchFamily="34" charset="0"/>
                <a:cs typeface="Arial" pitchFamily="34" charset="0"/>
              </a:rPr>
              <a:t>Get</a:t>
            </a:r>
            <a:r>
              <a:rPr lang="en-US" sz="2600" b="1" dirty="0" smtClean="0">
                <a:latin typeface="Arial" pitchFamily="34" charset="0"/>
                <a:cs typeface="Arial" pitchFamily="34" charset="0"/>
              </a:rPr>
              <a:t> a Financial Plan                                </a:t>
            </a:r>
            <a:r>
              <a:rPr lang="en-US" sz="2600" dirty="0" smtClean="0">
                <a:latin typeface="Arial" pitchFamily="34" charset="0"/>
                <a:cs typeface="Arial" pitchFamily="34" charset="0"/>
              </a:rPr>
              <a:t>(</a:t>
            </a:r>
            <a:r>
              <a:rPr lang="en-US" sz="2600" dirty="0" smtClean="0">
                <a:latin typeface="Arial" pitchFamily="34" charset="0"/>
                <a:cs typeface="Arial" pitchFamily="34" charset="0"/>
              </a:rPr>
              <a:t>financial planning</a:t>
            </a:r>
            <a:r>
              <a:rPr lang="en-US" sz="2600" dirty="0" smtClean="0">
                <a:latin typeface="Arial" pitchFamily="34" charset="0"/>
                <a:cs typeface="Arial" pitchFamily="34" charset="0"/>
              </a:rPr>
              <a:t> </a:t>
            </a:r>
            <a:r>
              <a:rPr lang="en-US" sz="2600" dirty="0" smtClean="0">
                <a:latin typeface="Arial" pitchFamily="34" charset="0"/>
                <a:cs typeface="Arial" pitchFamily="34" charset="0"/>
              </a:rPr>
              <a:t>and saving early and often)</a:t>
            </a:r>
            <a:endPar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ts val="580"/>
              </a:spcBef>
              <a:spcAft>
                <a:spcPts val="600"/>
              </a:spcAft>
              <a:buClr>
                <a:schemeClr val="accent1"/>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p>
            <a:fld id="{B0378C9C-5C15-4F11-8E53-1AF336F62DBA}" type="datetime3">
              <a:rPr lang="en-US"/>
              <a:pPr/>
              <a:t>6 November 2008</a:t>
            </a:fld>
            <a:endParaRPr lang="en-US"/>
          </a:p>
        </p:txBody>
      </p:sp>
      <p:sp>
        <p:nvSpPr>
          <p:cNvPr id="10243" name="Footer Placeholder 2"/>
          <p:cNvSpPr>
            <a:spLocks noGrp="1"/>
          </p:cNvSpPr>
          <p:nvPr>
            <p:ph type="ftr" sz="quarter" idx="11"/>
          </p:nvPr>
        </p:nvSpPr>
        <p:spPr>
          <a:noFill/>
        </p:spPr>
        <p:txBody>
          <a:bodyPr/>
          <a:lstStyle/>
          <a:p>
            <a:r>
              <a:rPr lang="en-US"/>
              <a:t>FINANCING YOUR FUTURE © NATIONAL COUNCIL ON ECONOMIC EDUCATION, NEW YORK, N.Y.</a:t>
            </a:r>
          </a:p>
        </p:txBody>
      </p:sp>
      <p:sp>
        <p:nvSpPr>
          <p:cNvPr id="10244" name="Slide Number Placeholder 3"/>
          <p:cNvSpPr>
            <a:spLocks noGrp="1"/>
          </p:cNvSpPr>
          <p:nvPr>
            <p:ph type="sldNum" sz="quarter" idx="12"/>
          </p:nvPr>
        </p:nvSpPr>
        <p:spPr>
          <a:noFill/>
        </p:spPr>
        <p:txBody>
          <a:bodyPr/>
          <a:lstStyle/>
          <a:p>
            <a:fld id="{83629E32-3347-445D-BD58-8AF73A670296}" type="slidenum">
              <a:rPr lang="en-US"/>
              <a:pPr/>
              <a:t>11</a:t>
            </a:fld>
            <a:endParaRPr lang="en-US"/>
          </a:p>
        </p:txBody>
      </p:sp>
      <p:sp>
        <p:nvSpPr>
          <p:cNvPr id="10245" name="Rectangle 3"/>
          <p:cNvSpPr>
            <a:spLocks noGrp="1" noChangeArrowheads="1"/>
          </p:cNvSpPr>
          <p:nvPr>
            <p:ph sz="half" idx="4294967295"/>
          </p:nvPr>
        </p:nvSpPr>
        <p:spPr>
          <a:xfrm>
            <a:off x="0" y="1905000"/>
            <a:ext cx="4183063" cy="4267200"/>
          </a:xfrm>
        </p:spPr>
        <p:txBody>
          <a:bodyPr/>
          <a:lstStyle/>
          <a:p>
            <a:pPr marL="0" indent="0" eaLnBrk="1" hangingPunct="1">
              <a:buFontTx/>
              <a:buNone/>
            </a:pPr>
            <a:r>
              <a:rPr lang="en-US" sz="2800" smtClean="0"/>
              <a:t>		</a:t>
            </a:r>
          </a:p>
        </p:txBody>
      </p:sp>
      <p:pic>
        <p:nvPicPr>
          <p:cNvPr id="10246" name="Picture 13"/>
          <p:cNvPicPr>
            <a:picLocks noGrp="1" noChangeAspect="1" noChangeArrowheads="1"/>
          </p:cNvPicPr>
          <p:nvPr>
            <p:ph sz="half" idx="4294967295"/>
          </p:nvPr>
        </p:nvPicPr>
        <p:blipFill>
          <a:blip r:embed="rId3"/>
          <a:srcRect/>
          <a:stretch>
            <a:fillRect/>
          </a:stretch>
        </p:blipFill>
        <p:spPr>
          <a:xfrm>
            <a:off x="184098" y="1066800"/>
            <a:ext cx="8693054" cy="5487988"/>
          </a:xfrm>
          <a:noFill/>
          <a:ln w="12700">
            <a:solidFill>
              <a:schemeClr val="bg2"/>
            </a:solidFill>
          </a:ln>
        </p:spPr>
      </p:pic>
      <p:sp>
        <p:nvSpPr>
          <p:cNvPr id="7" name="Rectangle 2"/>
          <p:cNvSpPr txBox="1">
            <a:spLocks noChangeArrowheads="1"/>
          </p:cNvSpPr>
          <p:nvPr/>
        </p:nvSpPr>
        <p:spPr>
          <a:xfrm>
            <a:off x="381000" y="381000"/>
            <a:ext cx="77724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National</a:t>
            </a:r>
            <a:r>
              <a:rPr kumimoji="0" lang="en-US" sz="3400" b="1" i="0" u="none" strike="noStrike" kern="1200" cap="none" spc="0" normalizeH="0" noProof="0" dirty="0" smtClean="0">
                <a:ln>
                  <a:noFill/>
                </a:ln>
                <a:solidFill>
                  <a:schemeClr val="tx2"/>
                </a:solidFill>
                <a:effectLst/>
                <a:uLnTx/>
                <a:uFillTx/>
                <a:latin typeface="Arial" pitchFamily="34" charset="0"/>
                <a:ea typeface="+mj-ea"/>
                <a:cs typeface="Arial" pitchFamily="34" charset="0"/>
              </a:rPr>
              <a:t> Standards - Economics</a:t>
            </a:r>
            <a:endParaRPr kumimoji="0" lang="en-US" sz="3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p>
            <a:fld id="{671B9541-8581-4286-A369-BEFC6E2E38CF}" type="datetime3">
              <a:rPr lang="en-US"/>
              <a:pPr/>
              <a:t>6 November 2008</a:t>
            </a:fld>
            <a:endParaRPr lang="en-US"/>
          </a:p>
        </p:txBody>
      </p:sp>
      <p:sp>
        <p:nvSpPr>
          <p:cNvPr id="11267" name="Footer Placeholder 2"/>
          <p:cNvSpPr>
            <a:spLocks noGrp="1"/>
          </p:cNvSpPr>
          <p:nvPr>
            <p:ph type="ftr" sz="quarter" idx="11"/>
          </p:nvPr>
        </p:nvSpPr>
        <p:spPr>
          <a:noFill/>
        </p:spPr>
        <p:txBody>
          <a:bodyPr/>
          <a:lstStyle/>
          <a:p>
            <a:r>
              <a:rPr lang="en-US"/>
              <a:t>FINANCING YOUR FUTURE © NATIONAL COUNCIL ON ECONOMIC EDUCATION, NEW YORK, N.Y.</a:t>
            </a:r>
          </a:p>
        </p:txBody>
      </p:sp>
      <p:sp>
        <p:nvSpPr>
          <p:cNvPr id="11268" name="Slide Number Placeholder 3"/>
          <p:cNvSpPr>
            <a:spLocks noGrp="1"/>
          </p:cNvSpPr>
          <p:nvPr>
            <p:ph type="sldNum" sz="quarter" idx="12"/>
          </p:nvPr>
        </p:nvSpPr>
        <p:spPr>
          <a:noFill/>
        </p:spPr>
        <p:txBody>
          <a:bodyPr/>
          <a:lstStyle/>
          <a:p>
            <a:fld id="{CEBF48BB-E9FE-4EF7-BEA1-F533C6FBCE75}" type="slidenum">
              <a:rPr lang="en-US"/>
              <a:pPr/>
              <a:t>12</a:t>
            </a:fld>
            <a:endParaRPr lang="en-US"/>
          </a:p>
        </p:txBody>
      </p:sp>
      <p:sp>
        <p:nvSpPr>
          <p:cNvPr id="11269" name="Rectangle 3"/>
          <p:cNvSpPr>
            <a:spLocks noGrp="1" noChangeArrowheads="1"/>
          </p:cNvSpPr>
          <p:nvPr>
            <p:ph sz="half" idx="4294967295"/>
          </p:nvPr>
        </p:nvSpPr>
        <p:spPr>
          <a:xfrm>
            <a:off x="0" y="1905000"/>
            <a:ext cx="4183063" cy="4267200"/>
          </a:xfrm>
        </p:spPr>
        <p:txBody>
          <a:bodyPr/>
          <a:lstStyle/>
          <a:p>
            <a:pPr marL="0" indent="0" eaLnBrk="1" hangingPunct="1">
              <a:buFontTx/>
              <a:buNone/>
            </a:pPr>
            <a:r>
              <a:rPr lang="en-US" sz="2800" smtClean="0"/>
              <a:t>		</a:t>
            </a:r>
          </a:p>
        </p:txBody>
      </p:sp>
      <p:pic>
        <p:nvPicPr>
          <p:cNvPr id="11270" name="Picture 16"/>
          <p:cNvPicPr>
            <a:picLocks noGrp="1" noChangeAspect="1" noChangeArrowheads="1"/>
          </p:cNvPicPr>
          <p:nvPr>
            <p:ph sz="half" idx="4294967295"/>
          </p:nvPr>
        </p:nvPicPr>
        <p:blipFill>
          <a:blip r:embed="rId3"/>
          <a:srcRect b="10767"/>
          <a:stretch>
            <a:fillRect/>
          </a:stretch>
        </p:blipFill>
        <p:spPr>
          <a:xfrm>
            <a:off x="152400" y="977745"/>
            <a:ext cx="8797688" cy="5575455"/>
          </a:xfrm>
          <a:noFill/>
          <a:ln w="12700">
            <a:solidFill>
              <a:schemeClr val="bg2"/>
            </a:solidFill>
          </a:ln>
        </p:spPr>
      </p:pic>
      <p:sp>
        <p:nvSpPr>
          <p:cNvPr id="7" name="Rectangle 2"/>
          <p:cNvSpPr txBox="1">
            <a:spLocks noChangeArrowheads="1"/>
          </p:cNvSpPr>
          <p:nvPr/>
        </p:nvSpPr>
        <p:spPr>
          <a:xfrm>
            <a:off x="304800" y="304800"/>
            <a:ext cx="77724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National</a:t>
            </a:r>
            <a:r>
              <a:rPr kumimoji="0" lang="en-US" sz="3400" b="1" i="0" u="none" strike="noStrike" kern="1200" cap="none" spc="0" normalizeH="0" noProof="0" dirty="0" smtClean="0">
                <a:ln>
                  <a:noFill/>
                </a:ln>
                <a:solidFill>
                  <a:schemeClr val="tx2"/>
                </a:solidFill>
                <a:effectLst/>
                <a:uLnTx/>
                <a:uFillTx/>
                <a:latin typeface="Arial" pitchFamily="34" charset="0"/>
                <a:ea typeface="+mj-ea"/>
                <a:cs typeface="Arial" pitchFamily="34" charset="0"/>
              </a:rPr>
              <a:t> Standards - Mathematics</a:t>
            </a:r>
            <a:endParaRPr kumimoji="0" lang="en-US" sz="3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2"/>
          </p:nvPr>
        </p:nvSpPr>
        <p:spPr>
          <a:noFill/>
        </p:spPr>
        <p:txBody>
          <a:bodyPr/>
          <a:lstStyle/>
          <a:p>
            <a:fld id="{8A4E4448-3D3D-4D87-B09E-24A99807DC5E}" type="slidenum">
              <a:rPr lang="en-US"/>
              <a:pPr/>
              <a:t>13</a:t>
            </a:fld>
            <a:endParaRPr lang="en-US"/>
          </a:p>
        </p:txBody>
      </p:sp>
      <p:sp>
        <p:nvSpPr>
          <p:cNvPr id="12293" name="Rectangle 3"/>
          <p:cNvSpPr>
            <a:spLocks noGrp="1" noChangeArrowheads="1"/>
          </p:cNvSpPr>
          <p:nvPr>
            <p:ph sz="half" idx="4294967295"/>
          </p:nvPr>
        </p:nvSpPr>
        <p:spPr>
          <a:xfrm>
            <a:off x="0" y="1905000"/>
            <a:ext cx="4183063" cy="4267200"/>
          </a:xfrm>
        </p:spPr>
        <p:txBody>
          <a:bodyPr/>
          <a:lstStyle/>
          <a:p>
            <a:pPr marL="0" indent="0" eaLnBrk="1" hangingPunct="1">
              <a:buFontTx/>
              <a:buNone/>
            </a:pPr>
            <a:r>
              <a:rPr lang="en-US" sz="2800" smtClean="0"/>
              <a:t>		</a:t>
            </a:r>
          </a:p>
        </p:txBody>
      </p:sp>
      <p:pic>
        <p:nvPicPr>
          <p:cNvPr id="12294" name="Picture 6"/>
          <p:cNvPicPr>
            <a:picLocks noChangeAspect="1" noChangeArrowheads="1"/>
          </p:cNvPicPr>
          <p:nvPr/>
        </p:nvPicPr>
        <p:blipFill>
          <a:blip r:embed="rId3"/>
          <a:srcRect l="5437" r="8446"/>
          <a:stretch>
            <a:fillRect/>
          </a:stretch>
        </p:blipFill>
        <p:spPr bwMode="auto">
          <a:xfrm>
            <a:off x="228600" y="1066800"/>
            <a:ext cx="8578700" cy="3887787"/>
          </a:xfrm>
          <a:prstGeom prst="rect">
            <a:avLst/>
          </a:prstGeom>
          <a:noFill/>
          <a:ln w="12700">
            <a:solidFill>
              <a:schemeClr val="bg2"/>
            </a:solidFill>
            <a:miter lim="800000"/>
            <a:headEnd/>
            <a:tailEnd/>
          </a:ln>
        </p:spPr>
      </p:pic>
      <p:sp>
        <p:nvSpPr>
          <p:cNvPr id="7" name="Rectangle 2"/>
          <p:cNvSpPr txBox="1">
            <a:spLocks noChangeArrowheads="1"/>
          </p:cNvSpPr>
          <p:nvPr/>
        </p:nvSpPr>
        <p:spPr>
          <a:xfrm>
            <a:off x="304800" y="381000"/>
            <a:ext cx="85344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National</a:t>
            </a:r>
            <a:r>
              <a:rPr kumimoji="0" lang="en-US" sz="3400" b="1" i="0" u="none" strike="noStrike" kern="1200" cap="none" spc="0" normalizeH="0" noProof="0" dirty="0" smtClean="0">
                <a:ln>
                  <a:noFill/>
                </a:ln>
                <a:solidFill>
                  <a:schemeClr val="tx2"/>
                </a:solidFill>
                <a:effectLst/>
                <a:uLnTx/>
                <a:uFillTx/>
                <a:latin typeface="Arial" pitchFamily="34" charset="0"/>
                <a:ea typeface="+mj-ea"/>
                <a:cs typeface="Arial" pitchFamily="34" charset="0"/>
              </a:rPr>
              <a:t> Standards – Personal Finance</a:t>
            </a:r>
            <a:endParaRPr kumimoji="0" lang="en-US" sz="3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p:cNvSpPr>
            <a:spLocks noGrp="1"/>
          </p:cNvSpPr>
          <p:nvPr>
            <p:ph type="sldNum" sz="quarter" idx="12"/>
          </p:nvPr>
        </p:nvSpPr>
        <p:spPr>
          <a:noFill/>
        </p:spPr>
        <p:txBody>
          <a:bodyPr/>
          <a:lstStyle/>
          <a:p>
            <a:fld id="{FEB02BF0-0CB8-4F75-91E9-7FDAD9B296BD}" type="slidenum">
              <a:rPr lang="en-US"/>
              <a:pPr/>
              <a:t>14</a:t>
            </a:fld>
            <a:endParaRPr lang="en-US"/>
          </a:p>
        </p:txBody>
      </p:sp>
      <p:sp>
        <p:nvSpPr>
          <p:cNvPr id="14341"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14342" name="Picture 7" descr="teaneck"/>
          <p:cNvPicPr>
            <a:picLocks noChangeAspect="1" noChangeArrowheads="1"/>
          </p:cNvPicPr>
          <p:nvPr/>
        </p:nvPicPr>
        <p:blipFill>
          <a:blip r:embed="rId3"/>
          <a:srcRect/>
          <a:stretch>
            <a:fillRect/>
          </a:stretch>
        </p:blipFill>
        <p:spPr bwMode="auto">
          <a:xfrm>
            <a:off x="1524000" y="1524000"/>
            <a:ext cx="6096000" cy="4572000"/>
          </a:xfrm>
          <a:prstGeom prst="rect">
            <a:avLst/>
          </a:prstGeom>
          <a:noFill/>
          <a:ln w="9525">
            <a:noFill/>
            <a:miter lim="800000"/>
            <a:headEnd/>
            <a:tailEnd/>
          </a:ln>
        </p:spPr>
      </p:pic>
      <p:sp>
        <p:nvSpPr>
          <p:cNvPr id="7" name="Rectangle 2"/>
          <p:cNvSpPr txBox="1">
            <a:spLocks noChangeArrowheads="1"/>
          </p:cNvSpPr>
          <p:nvPr/>
        </p:nvSpPr>
        <p:spPr>
          <a:xfrm>
            <a:off x="1066800" y="381000"/>
            <a:ext cx="77724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Video 1:</a:t>
            </a:r>
            <a:r>
              <a:rPr kumimoji="0" lang="en-US" sz="4000" b="1" i="0" u="none" strike="noStrike" kern="1200" cap="none" spc="0" normalizeH="0" noProof="0" dirty="0" smtClean="0">
                <a:ln>
                  <a:noFill/>
                </a:ln>
                <a:solidFill>
                  <a:schemeClr val="tx2"/>
                </a:solidFill>
                <a:effectLst/>
                <a:uLnTx/>
                <a:uFillTx/>
                <a:latin typeface="Arial" pitchFamily="34" charset="0"/>
                <a:ea typeface="+mj-ea"/>
                <a:cs typeface="Arial" pitchFamily="34" charset="0"/>
              </a:rPr>
              <a:t> </a:t>
            </a:r>
            <a:r>
              <a:rPr lang="en-US" sz="4000" b="1" dirty="0" smtClean="0">
                <a:solidFill>
                  <a:schemeClr val="tx2"/>
                </a:solidFill>
                <a:latin typeface="Arial" pitchFamily="34" charset="0"/>
                <a:ea typeface="+mj-ea"/>
                <a:cs typeface="Arial" pitchFamily="34" charset="0"/>
              </a:rPr>
              <a:t>Get a Financial Life</a:t>
            </a:r>
            <a:endParaRPr kumimoji="0" lang="en-US" sz="40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p>
            <a:fld id="{43BD2A94-E053-4D32-99EC-7BF9F54D16D6}" type="slidenum">
              <a:rPr lang="en-US"/>
              <a:pPr/>
              <a:t>15</a:t>
            </a:fld>
            <a:endParaRPr lang="en-US"/>
          </a:p>
        </p:txBody>
      </p:sp>
      <p:sp>
        <p:nvSpPr>
          <p:cNvPr id="15365" name="Rectangle 2"/>
          <p:cNvSpPr>
            <a:spLocks noGrp="1" noChangeArrowheads="1"/>
          </p:cNvSpPr>
          <p:nvPr>
            <p:ph type="title"/>
          </p:nvPr>
        </p:nvSpPr>
        <p:spPr>
          <a:xfrm>
            <a:off x="914400" y="152400"/>
            <a:ext cx="7772400" cy="1143000"/>
          </a:xfrm>
        </p:spPr>
        <p:txBody>
          <a:bodyPr/>
          <a:lstStyle/>
          <a:p>
            <a:pPr eaLnBrk="1" hangingPunct="1"/>
            <a:r>
              <a:rPr lang="en-US" sz="3600" b="1" dirty="0" smtClean="0">
                <a:latin typeface="Arial" pitchFamily="34" charset="0"/>
                <a:cs typeface="Arial" pitchFamily="34" charset="0"/>
              </a:rPr>
              <a:t>Video 1 – Get a Financial Life</a:t>
            </a:r>
          </a:p>
        </p:txBody>
      </p:sp>
      <p:sp>
        <p:nvSpPr>
          <p:cNvPr id="15366" name="Rectangle 3"/>
          <p:cNvSpPr>
            <a:spLocks noGrp="1" noChangeArrowheads="1"/>
          </p:cNvSpPr>
          <p:nvPr>
            <p:ph type="body" idx="1"/>
          </p:nvPr>
        </p:nvSpPr>
        <p:spPr>
          <a:xfrm>
            <a:off x="914400" y="990600"/>
            <a:ext cx="7772400" cy="4572000"/>
          </a:xfrm>
        </p:spPr>
        <p:txBody>
          <a:bodyPr>
            <a:normAutofit/>
          </a:bodyPr>
          <a:lstStyle/>
          <a:p>
            <a:pPr eaLnBrk="1" hangingPunct="1">
              <a:buNone/>
            </a:pPr>
            <a:endParaRPr lang="en-US" dirty="0" smtClean="0"/>
          </a:p>
          <a:p>
            <a:pPr eaLnBrk="1" hangingPunct="1">
              <a:buNone/>
            </a:pPr>
            <a:r>
              <a:rPr lang="en-US" sz="2800" b="1" dirty="0" smtClean="0">
                <a:latin typeface="Arial" pitchFamily="34" charset="0"/>
                <a:cs typeface="Arial" pitchFamily="34" charset="0"/>
              </a:rPr>
              <a:t>3 Lesson Plans</a:t>
            </a:r>
          </a:p>
          <a:p>
            <a:pPr eaLnBrk="1" hangingPunct="1">
              <a:buNone/>
            </a:pPr>
            <a:endParaRPr lang="en-US" sz="800" dirty="0" smtClean="0">
              <a:latin typeface="Arial" pitchFamily="34" charset="0"/>
              <a:cs typeface="Arial" pitchFamily="34" charset="0"/>
            </a:endParaRPr>
          </a:p>
          <a:p>
            <a:pPr eaLnBrk="1" hangingPunct="1"/>
            <a:r>
              <a:rPr lang="en-US" sz="2800" dirty="0" smtClean="0">
                <a:latin typeface="Arial" pitchFamily="34" charset="0"/>
                <a:cs typeface="Arial" pitchFamily="34" charset="0"/>
              </a:rPr>
              <a:t>Lesson 1.1:  What is a Financial Life?</a:t>
            </a:r>
          </a:p>
          <a:p>
            <a:pPr eaLnBrk="1" hangingPunct="1"/>
            <a:r>
              <a:rPr lang="en-US" sz="2800" dirty="0" smtClean="0">
                <a:latin typeface="Arial" pitchFamily="34" charset="0"/>
                <a:cs typeface="Arial" pitchFamily="34" charset="0"/>
              </a:rPr>
              <a:t>Lesson 1.2:  Setting Financial Goals</a:t>
            </a:r>
          </a:p>
          <a:p>
            <a:pPr eaLnBrk="1" hangingPunct="1"/>
            <a:r>
              <a:rPr lang="en-US" sz="2800" dirty="0" smtClean="0">
                <a:latin typeface="Arial" pitchFamily="34" charset="0"/>
                <a:cs typeface="Arial" pitchFamily="34" charset="0"/>
              </a:rPr>
              <a:t>Lesson 1.3:  Spending Less Than You Earn</a:t>
            </a:r>
          </a:p>
          <a:p>
            <a:pPr eaLnBrk="1" hangingPunct="1">
              <a:buNone/>
            </a:pPr>
            <a:endParaRPr lang="en-US" dirty="0" smtClean="0"/>
          </a:p>
        </p:txBody>
      </p:sp>
      <p:pic>
        <p:nvPicPr>
          <p:cNvPr id="183298" name="Picture 2" descr="http://www.holdawayjohnson.co.uk/Holdaway_Johnson/Personal_Finance_files/shapeimage_2.jpg"/>
          <p:cNvPicPr>
            <a:picLocks noChangeAspect="1" noChangeArrowheads="1"/>
          </p:cNvPicPr>
          <p:nvPr/>
        </p:nvPicPr>
        <p:blipFill>
          <a:blip r:embed="rId3"/>
          <a:srcRect/>
          <a:stretch>
            <a:fillRect/>
          </a:stretch>
        </p:blipFill>
        <p:spPr bwMode="auto">
          <a:xfrm>
            <a:off x="1981200" y="4114800"/>
            <a:ext cx="4876800" cy="2268099"/>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p>
            <a:fld id="{43BD2A94-E053-4D32-99EC-7BF9F54D16D6}" type="slidenum">
              <a:rPr lang="en-US"/>
              <a:pPr/>
              <a:t>16</a:t>
            </a:fld>
            <a:endParaRPr lang="en-US"/>
          </a:p>
        </p:txBody>
      </p:sp>
      <p:sp>
        <p:nvSpPr>
          <p:cNvPr id="15365" name="Rectangle 2"/>
          <p:cNvSpPr>
            <a:spLocks noGrp="1" noChangeArrowheads="1"/>
          </p:cNvSpPr>
          <p:nvPr>
            <p:ph type="title"/>
          </p:nvPr>
        </p:nvSpPr>
        <p:spPr/>
        <p:txBody>
          <a:bodyPr>
            <a:normAutofit/>
          </a:bodyPr>
          <a:lstStyle/>
          <a:p>
            <a:pPr eaLnBrk="1" hangingPunct="1"/>
            <a:r>
              <a:rPr lang="en-US" sz="3600" b="1" dirty="0" smtClean="0">
                <a:latin typeface="Arial" pitchFamily="34" charset="0"/>
                <a:cs typeface="Arial" pitchFamily="34" charset="0"/>
              </a:rPr>
              <a:t>Video 1 - Key Concepts</a:t>
            </a:r>
          </a:p>
        </p:txBody>
      </p:sp>
      <p:sp>
        <p:nvSpPr>
          <p:cNvPr id="15366" name="Rectangle 3"/>
          <p:cNvSpPr>
            <a:spLocks noGrp="1" noChangeArrowheads="1"/>
          </p:cNvSpPr>
          <p:nvPr>
            <p:ph type="body" idx="1"/>
          </p:nvPr>
        </p:nvSpPr>
        <p:spPr>
          <a:xfrm>
            <a:off x="762000" y="1447800"/>
            <a:ext cx="5181600" cy="4572000"/>
          </a:xfrm>
        </p:spPr>
        <p:txBody>
          <a:bodyPr>
            <a:normAutofit lnSpcReduction="10000"/>
          </a:bodyPr>
          <a:lstStyle/>
          <a:p>
            <a:pPr eaLnBrk="1" hangingPunct="1">
              <a:buNone/>
            </a:pPr>
            <a:endParaRPr lang="en-US" dirty="0" smtClean="0"/>
          </a:p>
          <a:p>
            <a:pPr eaLnBrk="1" hangingPunct="1">
              <a:spcAft>
                <a:spcPts val="600"/>
              </a:spcAft>
            </a:pPr>
            <a:r>
              <a:rPr lang="en-US" sz="2800" dirty="0" smtClean="0">
                <a:latin typeface="Arial" pitchFamily="34" charset="0"/>
                <a:cs typeface="Arial" pitchFamily="34" charset="0"/>
              </a:rPr>
              <a:t>Building wealth</a:t>
            </a:r>
          </a:p>
          <a:p>
            <a:pPr eaLnBrk="1" hangingPunct="1">
              <a:spcAft>
                <a:spcPts val="600"/>
              </a:spcAft>
            </a:pPr>
            <a:r>
              <a:rPr lang="en-US" sz="2800" dirty="0" smtClean="0">
                <a:latin typeface="Arial" pitchFamily="34" charset="0"/>
                <a:cs typeface="Arial" pitchFamily="34" charset="0"/>
              </a:rPr>
              <a:t>Net worth and savings</a:t>
            </a:r>
          </a:p>
          <a:p>
            <a:pPr eaLnBrk="1" hangingPunct="1">
              <a:spcAft>
                <a:spcPts val="600"/>
              </a:spcAft>
            </a:pPr>
            <a:r>
              <a:rPr lang="en-US" sz="2800" dirty="0" smtClean="0">
                <a:latin typeface="Arial" pitchFamily="34" charset="0"/>
                <a:cs typeface="Arial" pitchFamily="34" charset="0"/>
              </a:rPr>
              <a:t>Setting financial goals</a:t>
            </a:r>
          </a:p>
          <a:p>
            <a:pPr eaLnBrk="1" hangingPunct="1">
              <a:spcAft>
                <a:spcPts val="600"/>
              </a:spcAft>
            </a:pPr>
            <a:r>
              <a:rPr lang="en-US" sz="2800" dirty="0" smtClean="0">
                <a:latin typeface="Arial" pitchFamily="34" charset="0"/>
                <a:cs typeface="Arial" pitchFamily="34" charset="0"/>
              </a:rPr>
              <a:t>Short, medium, and long-term goals</a:t>
            </a:r>
          </a:p>
          <a:p>
            <a:pPr eaLnBrk="1" hangingPunct="1">
              <a:spcAft>
                <a:spcPts val="600"/>
              </a:spcAft>
            </a:pPr>
            <a:r>
              <a:rPr lang="en-US" sz="2800" dirty="0" smtClean="0">
                <a:latin typeface="Arial" pitchFamily="34" charset="0"/>
                <a:cs typeface="Arial" pitchFamily="34" charset="0"/>
              </a:rPr>
              <a:t>Opportunity costs</a:t>
            </a:r>
          </a:p>
          <a:p>
            <a:pPr eaLnBrk="1" hangingPunct="1">
              <a:spcAft>
                <a:spcPts val="600"/>
              </a:spcAft>
            </a:pPr>
            <a:r>
              <a:rPr lang="en-US" sz="2800" dirty="0" smtClean="0">
                <a:latin typeface="Arial" pitchFamily="34" charset="0"/>
                <a:cs typeface="Arial" pitchFamily="34" charset="0"/>
              </a:rPr>
              <a:t>Spending less than you earn</a:t>
            </a:r>
          </a:p>
          <a:p>
            <a:pPr eaLnBrk="1" hangingPunct="1">
              <a:spcAft>
                <a:spcPts val="600"/>
              </a:spcAft>
            </a:pPr>
            <a:r>
              <a:rPr lang="en-US" sz="2800" dirty="0" smtClean="0">
                <a:latin typeface="Arial" pitchFamily="34" charset="0"/>
                <a:cs typeface="Arial" pitchFamily="34" charset="0"/>
              </a:rPr>
              <a:t>Income and expenditures</a:t>
            </a:r>
          </a:p>
        </p:txBody>
      </p:sp>
      <p:pic>
        <p:nvPicPr>
          <p:cNvPr id="181250" name="Picture 2" descr="http://www.shopping-bargains.com/images/graphics/money_falling_from_sky_man_245x366_16339826.jpg"/>
          <p:cNvPicPr>
            <a:picLocks noChangeAspect="1" noChangeArrowheads="1"/>
          </p:cNvPicPr>
          <p:nvPr/>
        </p:nvPicPr>
        <p:blipFill>
          <a:blip r:embed="rId3"/>
          <a:srcRect/>
          <a:stretch>
            <a:fillRect/>
          </a:stretch>
        </p:blipFill>
        <p:spPr bwMode="auto">
          <a:xfrm>
            <a:off x="6248400" y="1981200"/>
            <a:ext cx="2333625" cy="348615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p>
            <a:fld id="{6D3E4DC0-7175-488E-BE09-87B4AC909B91}" type="datetime3">
              <a:rPr lang="en-US"/>
              <a:pPr/>
              <a:t>6 November 2008</a:t>
            </a:fld>
            <a:endParaRPr lang="en-US"/>
          </a:p>
        </p:txBody>
      </p:sp>
      <p:sp>
        <p:nvSpPr>
          <p:cNvPr id="26628" name="Slide Number Placeholder 3"/>
          <p:cNvSpPr>
            <a:spLocks noGrp="1"/>
          </p:cNvSpPr>
          <p:nvPr>
            <p:ph type="sldNum" sz="quarter" idx="12"/>
          </p:nvPr>
        </p:nvSpPr>
        <p:spPr>
          <a:noFill/>
        </p:spPr>
        <p:txBody>
          <a:bodyPr/>
          <a:lstStyle/>
          <a:p>
            <a:fld id="{B1BD8168-C498-4C32-862D-31701169A4DC}" type="slidenum">
              <a:rPr lang="en-US"/>
              <a:pPr/>
              <a:t>17</a:t>
            </a:fld>
            <a:endParaRPr lang="en-US"/>
          </a:p>
        </p:txBody>
      </p:sp>
      <p:sp>
        <p:nvSpPr>
          <p:cNvPr id="26629"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26630" name="Picture 4"/>
          <p:cNvPicPr>
            <a:picLocks noChangeAspect="1" noChangeArrowheads="1"/>
          </p:cNvPicPr>
          <p:nvPr/>
        </p:nvPicPr>
        <p:blipFill>
          <a:blip r:embed="rId3"/>
          <a:srcRect/>
          <a:stretch>
            <a:fillRect/>
          </a:stretch>
        </p:blipFill>
        <p:spPr bwMode="auto">
          <a:xfrm>
            <a:off x="304800" y="990600"/>
            <a:ext cx="4262438" cy="5486400"/>
          </a:xfrm>
          <a:prstGeom prst="rect">
            <a:avLst/>
          </a:prstGeom>
          <a:noFill/>
          <a:ln w="9525">
            <a:noFill/>
            <a:miter lim="800000"/>
            <a:headEnd/>
            <a:tailEnd/>
          </a:ln>
        </p:spPr>
      </p:pic>
      <p:pic>
        <p:nvPicPr>
          <p:cNvPr id="26631" name="Picture 5"/>
          <p:cNvPicPr>
            <a:picLocks noChangeAspect="1" noChangeArrowheads="1"/>
          </p:cNvPicPr>
          <p:nvPr/>
        </p:nvPicPr>
        <p:blipFill>
          <a:blip r:embed="rId4"/>
          <a:srcRect/>
          <a:stretch>
            <a:fillRect/>
          </a:stretch>
        </p:blipFill>
        <p:spPr bwMode="auto">
          <a:xfrm>
            <a:off x="4572000" y="990600"/>
            <a:ext cx="4278313" cy="5484813"/>
          </a:xfrm>
          <a:prstGeom prst="rect">
            <a:avLst/>
          </a:prstGeom>
          <a:noFill/>
          <a:ln w="9525">
            <a:noFill/>
            <a:miter lim="800000"/>
            <a:headEnd/>
            <a:tailEnd/>
          </a:ln>
        </p:spPr>
      </p:pic>
      <p:sp>
        <p:nvSpPr>
          <p:cNvPr id="8" name="Rectangle 2"/>
          <p:cNvSpPr txBox="1">
            <a:spLocks noChangeArrowheads="1"/>
          </p:cNvSpPr>
          <p:nvPr/>
        </p:nvSpPr>
        <p:spPr>
          <a:xfrm>
            <a:off x="457200" y="304800"/>
            <a:ext cx="77724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Video 1 – Visuals and Activities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
          <p:cNvSpPr>
            <a:spLocks noGrp="1"/>
          </p:cNvSpPr>
          <p:nvPr>
            <p:ph type="sldNum" sz="quarter" idx="12"/>
          </p:nvPr>
        </p:nvSpPr>
        <p:spPr>
          <a:noFill/>
        </p:spPr>
        <p:txBody>
          <a:bodyPr/>
          <a:lstStyle/>
          <a:p>
            <a:fld id="{0E6282A7-F879-4212-A12D-E7345380A376}" type="slidenum">
              <a:rPr lang="en-US"/>
              <a:pPr/>
              <a:t>18</a:t>
            </a:fld>
            <a:endParaRPr lang="en-US"/>
          </a:p>
        </p:txBody>
      </p:sp>
      <p:sp>
        <p:nvSpPr>
          <p:cNvPr id="27653"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27654" name="Picture 4"/>
          <p:cNvPicPr>
            <a:picLocks noChangeAspect="1" noChangeArrowheads="1"/>
          </p:cNvPicPr>
          <p:nvPr/>
        </p:nvPicPr>
        <p:blipFill>
          <a:blip r:embed="rId3"/>
          <a:srcRect/>
          <a:stretch>
            <a:fillRect/>
          </a:stretch>
        </p:blipFill>
        <p:spPr bwMode="auto">
          <a:xfrm>
            <a:off x="1217613" y="1022350"/>
            <a:ext cx="6783387" cy="5454650"/>
          </a:xfrm>
          <a:prstGeom prst="rect">
            <a:avLst/>
          </a:prstGeom>
          <a:noFill/>
          <a:ln w="12700">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3"/>
          <p:cNvSpPr>
            <a:spLocks noGrp="1"/>
          </p:cNvSpPr>
          <p:nvPr>
            <p:ph type="sldNum" sz="quarter" idx="12"/>
          </p:nvPr>
        </p:nvSpPr>
        <p:spPr>
          <a:noFill/>
        </p:spPr>
        <p:txBody>
          <a:bodyPr/>
          <a:lstStyle/>
          <a:p>
            <a:fld id="{51352B0E-EFD3-4A37-A3B3-C42D4B224BAF}" type="slidenum">
              <a:rPr lang="en-US"/>
              <a:pPr/>
              <a:t>19</a:t>
            </a:fld>
            <a:endParaRPr lang="en-US"/>
          </a:p>
        </p:txBody>
      </p:sp>
      <p:sp>
        <p:nvSpPr>
          <p:cNvPr id="28677"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28678" name="Picture 4"/>
          <p:cNvPicPr>
            <a:picLocks noChangeAspect="1" noChangeArrowheads="1"/>
          </p:cNvPicPr>
          <p:nvPr/>
        </p:nvPicPr>
        <p:blipFill>
          <a:blip r:embed="rId3"/>
          <a:srcRect/>
          <a:stretch>
            <a:fillRect/>
          </a:stretch>
        </p:blipFill>
        <p:spPr bwMode="auto">
          <a:xfrm>
            <a:off x="1066800" y="4267200"/>
            <a:ext cx="3446463" cy="2187575"/>
          </a:xfrm>
          <a:prstGeom prst="rect">
            <a:avLst/>
          </a:prstGeom>
          <a:noFill/>
          <a:ln w="9525">
            <a:noFill/>
            <a:miter lim="800000"/>
            <a:headEnd/>
            <a:tailEnd/>
          </a:ln>
        </p:spPr>
      </p:pic>
      <p:pic>
        <p:nvPicPr>
          <p:cNvPr id="28679" name="Picture 5"/>
          <p:cNvPicPr>
            <a:picLocks noChangeAspect="1" noChangeArrowheads="1"/>
          </p:cNvPicPr>
          <p:nvPr/>
        </p:nvPicPr>
        <p:blipFill>
          <a:blip r:embed="rId4"/>
          <a:srcRect/>
          <a:stretch>
            <a:fillRect/>
          </a:stretch>
        </p:blipFill>
        <p:spPr bwMode="auto">
          <a:xfrm>
            <a:off x="4773613" y="2065338"/>
            <a:ext cx="3419475" cy="2049462"/>
          </a:xfrm>
          <a:prstGeom prst="rect">
            <a:avLst/>
          </a:prstGeom>
          <a:noFill/>
          <a:ln w="9525">
            <a:noFill/>
            <a:miter lim="800000"/>
            <a:headEnd/>
            <a:tailEnd/>
          </a:ln>
        </p:spPr>
      </p:pic>
      <p:pic>
        <p:nvPicPr>
          <p:cNvPr id="28680" name="Picture 6"/>
          <p:cNvPicPr>
            <a:picLocks noChangeAspect="1" noChangeArrowheads="1"/>
          </p:cNvPicPr>
          <p:nvPr/>
        </p:nvPicPr>
        <p:blipFill>
          <a:blip r:embed="rId5"/>
          <a:srcRect l="1825"/>
          <a:stretch>
            <a:fillRect/>
          </a:stretch>
        </p:blipFill>
        <p:spPr bwMode="auto">
          <a:xfrm>
            <a:off x="4773613" y="4267200"/>
            <a:ext cx="3419475" cy="2159000"/>
          </a:xfrm>
          <a:prstGeom prst="rect">
            <a:avLst/>
          </a:prstGeom>
          <a:noFill/>
          <a:ln w="9525">
            <a:noFill/>
            <a:miter lim="800000"/>
            <a:headEnd/>
            <a:tailEnd/>
          </a:ln>
        </p:spPr>
      </p:pic>
      <p:pic>
        <p:nvPicPr>
          <p:cNvPr id="28681" name="Picture 7"/>
          <p:cNvPicPr>
            <a:picLocks noChangeAspect="1" noChangeArrowheads="1"/>
          </p:cNvPicPr>
          <p:nvPr/>
        </p:nvPicPr>
        <p:blipFill>
          <a:blip r:embed="rId6"/>
          <a:srcRect t="27135"/>
          <a:stretch>
            <a:fillRect/>
          </a:stretch>
        </p:blipFill>
        <p:spPr bwMode="auto">
          <a:xfrm>
            <a:off x="1066800" y="2065338"/>
            <a:ext cx="3492500" cy="2046287"/>
          </a:xfrm>
          <a:prstGeom prst="rect">
            <a:avLst/>
          </a:prstGeom>
          <a:noFill/>
          <a:ln w="9525">
            <a:noFill/>
            <a:miter lim="800000"/>
            <a:headEnd/>
            <a:tailEnd/>
          </a:ln>
        </p:spPr>
      </p:pic>
      <p:pic>
        <p:nvPicPr>
          <p:cNvPr id="28682" name="Picture 8"/>
          <p:cNvPicPr>
            <a:picLocks noChangeAspect="1" noChangeArrowheads="1"/>
          </p:cNvPicPr>
          <p:nvPr/>
        </p:nvPicPr>
        <p:blipFill>
          <a:blip r:embed="rId7"/>
          <a:srcRect/>
          <a:stretch>
            <a:fillRect/>
          </a:stretch>
        </p:blipFill>
        <p:spPr bwMode="auto">
          <a:xfrm>
            <a:off x="1143000" y="914400"/>
            <a:ext cx="7086600" cy="104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752600"/>
            <a:ext cx="8229600" cy="2286000"/>
          </a:xfrm>
        </p:spPr>
        <p:txBody>
          <a:bodyPr/>
          <a:lstStyle/>
          <a:p>
            <a:pPr algn="ctr" eaLnBrk="1" hangingPunct="1"/>
            <a:r>
              <a:rPr lang="en-US" sz="3200" b="1" smtClean="0">
                <a:solidFill>
                  <a:schemeClr val="tx1"/>
                </a:solidFill>
              </a:rPr>
              <a:t/>
            </a:r>
            <a:br>
              <a:rPr lang="en-US" sz="3200" b="1" smtClean="0">
                <a:solidFill>
                  <a:schemeClr val="tx1"/>
                </a:solidFill>
              </a:rPr>
            </a:br>
            <a:endParaRPr lang="en-US" sz="3200" b="1" smtClean="0">
              <a:solidFill>
                <a:schemeClr val="tx1"/>
              </a:solidFill>
            </a:endParaRPr>
          </a:p>
        </p:txBody>
      </p:sp>
      <p:pic>
        <p:nvPicPr>
          <p:cNvPr id="5123" name="Picture 3" descr="National Council on Economic Education">
            <a:hlinkClick r:id="rId3"/>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066800" y="5181600"/>
            <a:ext cx="2362200" cy="939140"/>
          </a:xfrm>
          <a:prstGeom prst="rect">
            <a:avLst/>
          </a:prstGeom>
          <a:noFill/>
          <a:ln w="9525">
            <a:noFill/>
            <a:miter lim="800000"/>
            <a:headEnd/>
            <a:tailEnd/>
          </a:ln>
        </p:spPr>
      </p:pic>
      <p:pic>
        <p:nvPicPr>
          <p:cNvPr id="5124" name="Picture 8" descr="University of Illinois Extension">
            <a:hlinkClick r:id="rId5"/>
          </p:cNvPr>
          <p:cNvPicPr>
            <a:picLocks noChangeAspect="1" noChangeArrowheads="1"/>
          </p:cNvPicPr>
          <p:nvPr/>
        </p:nvPicPr>
        <p:blipFill>
          <a:blip r:embed="rId6"/>
          <a:srcRect/>
          <a:stretch>
            <a:fillRect/>
          </a:stretch>
        </p:blipFill>
        <p:spPr bwMode="auto">
          <a:xfrm>
            <a:off x="5181600" y="5257800"/>
            <a:ext cx="2743200" cy="932438"/>
          </a:xfrm>
          <a:prstGeom prst="rect">
            <a:avLst/>
          </a:prstGeom>
          <a:noFill/>
          <a:ln w="9525">
            <a:noFill/>
            <a:miter lim="800000"/>
            <a:headEnd/>
            <a:tailEnd/>
          </a:ln>
        </p:spPr>
      </p:pic>
      <p:sp>
        <p:nvSpPr>
          <p:cNvPr id="5125" name="Rectangle 9"/>
          <p:cNvSpPr>
            <a:spLocks noChangeArrowheads="1"/>
          </p:cNvSpPr>
          <p:nvPr/>
        </p:nvSpPr>
        <p:spPr bwMode="auto">
          <a:xfrm>
            <a:off x="533400" y="685800"/>
            <a:ext cx="8153400" cy="2677656"/>
          </a:xfrm>
          <a:prstGeom prst="rect">
            <a:avLst/>
          </a:prstGeom>
          <a:noFill/>
          <a:ln w="9525">
            <a:noFill/>
            <a:miter lim="800000"/>
            <a:headEnd/>
            <a:tailEnd/>
          </a:ln>
        </p:spPr>
        <p:txBody>
          <a:bodyPr>
            <a:spAutoFit/>
          </a:bodyPr>
          <a:lstStyle/>
          <a:p>
            <a:pPr algn="ctr"/>
            <a:r>
              <a:rPr lang="en-US" sz="2400" b="1" dirty="0">
                <a:latin typeface="Arial" pitchFamily="34" charset="0"/>
                <a:cs typeface="Arial" pitchFamily="34" charset="0"/>
              </a:rPr>
              <a:t>Funding for this workshop </a:t>
            </a:r>
            <a:br>
              <a:rPr lang="en-US" sz="2400" b="1" dirty="0">
                <a:latin typeface="Arial" pitchFamily="34" charset="0"/>
                <a:cs typeface="Arial" pitchFamily="34" charset="0"/>
              </a:rPr>
            </a:br>
            <a:r>
              <a:rPr lang="en-US" sz="2400" b="1" dirty="0">
                <a:latin typeface="Arial" pitchFamily="34" charset="0"/>
                <a:cs typeface="Arial" pitchFamily="34" charset="0"/>
              </a:rPr>
              <a:t>is provided by:  </a:t>
            </a:r>
            <a:br>
              <a:rPr lang="en-US" sz="2400" b="1" dirty="0">
                <a:latin typeface="Arial" pitchFamily="34" charset="0"/>
                <a:cs typeface="Arial" pitchFamily="34" charset="0"/>
              </a:rPr>
            </a:br>
            <a:r>
              <a:rPr lang="en-US" sz="2400" b="1" dirty="0">
                <a:latin typeface="Arial" pitchFamily="34" charset="0"/>
                <a:cs typeface="Arial" pitchFamily="34" charset="0"/>
              </a:rPr>
              <a:t/>
            </a:r>
            <a:br>
              <a:rPr lang="en-US" sz="2400" b="1" dirty="0">
                <a:latin typeface="Arial" pitchFamily="34" charset="0"/>
                <a:cs typeface="Arial" pitchFamily="34" charset="0"/>
              </a:rPr>
            </a:br>
            <a:r>
              <a:rPr lang="en-US" sz="2400" b="1" dirty="0">
                <a:latin typeface="Arial" pitchFamily="34" charset="0"/>
                <a:cs typeface="Arial" pitchFamily="34" charset="0"/>
              </a:rPr>
              <a:t>National Council on Economic </a:t>
            </a:r>
            <a:r>
              <a:rPr lang="en-US" sz="2400" b="1" dirty="0" smtClean="0">
                <a:latin typeface="Arial" pitchFamily="34" charset="0"/>
                <a:cs typeface="Arial" pitchFamily="34" charset="0"/>
              </a:rPr>
              <a:t>Education</a:t>
            </a:r>
          </a:p>
          <a:p>
            <a:pPr algn="ctr"/>
            <a:r>
              <a:rPr lang="en-US" sz="2400" b="1" dirty="0" err="1" smtClean="0">
                <a:latin typeface="Arial" pitchFamily="34" charset="0"/>
                <a:cs typeface="Arial" pitchFamily="34" charset="0"/>
              </a:rPr>
              <a:t>Citi</a:t>
            </a:r>
            <a:r>
              <a:rPr lang="en-US" sz="2400" b="1" dirty="0" smtClean="0">
                <a:latin typeface="Arial" pitchFamily="34" charset="0"/>
                <a:cs typeface="Arial" pitchFamily="34" charset="0"/>
              </a:rPr>
              <a:t> Foundation</a:t>
            </a:r>
          </a:p>
          <a:p>
            <a:pPr algn="ctr"/>
            <a:r>
              <a:rPr lang="en-US" sz="2400" b="1" dirty="0" smtClean="0">
                <a:latin typeface="Arial" pitchFamily="34" charset="0"/>
                <a:cs typeface="Arial" pitchFamily="34" charset="0"/>
              </a:rPr>
              <a:t>Illin</a:t>
            </a:r>
            <a:r>
              <a:rPr lang="en-US" sz="2400" b="1" dirty="0">
                <a:latin typeface="Arial" pitchFamily="34" charset="0"/>
                <a:cs typeface="Arial" pitchFamily="34" charset="0"/>
              </a:rPr>
              <a:t>o</a:t>
            </a:r>
            <a:r>
              <a:rPr lang="en-US" sz="2400" b="1" dirty="0" smtClean="0">
                <a:latin typeface="Arial" pitchFamily="34" charset="0"/>
                <a:cs typeface="Arial" pitchFamily="34" charset="0"/>
              </a:rPr>
              <a:t>is CIBER </a:t>
            </a:r>
            <a:r>
              <a:rPr lang="en-US" sz="2400" b="1" dirty="0">
                <a:latin typeface="Arial" pitchFamily="34" charset="0"/>
                <a:cs typeface="Arial" pitchFamily="34" charset="0"/>
              </a:rPr>
              <a:t/>
            </a:r>
            <a:br>
              <a:rPr lang="en-US" sz="2400" b="1" dirty="0">
                <a:latin typeface="Arial" pitchFamily="34" charset="0"/>
                <a:cs typeface="Arial" pitchFamily="34" charset="0"/>
              </a:rPr>
            </a:br>
            <a:r>
              <a:rPr lang="en-US" sz="2400" b="1" dirty="0">
                <a:latin typeface="Arial" pitchFamily="34" charset="0"/>
                <a:cs typeface="Arial" pitchFamily="34" charset="0"/>
              </a:rPr>
              <a:t>University of Illinois Extension</a:t>
            </a:r>
          </a:p>
        </p:txBody>
      </p:sp>
      <p:pic>
        <p:nvPicPr>
          <p:cNvPr id="40961" name="Picture 1"/>
          <p:cNvPicPr>
            <a:picLocks noChangeAspect="1" noChangeArrowheads="1"/>
          </p:cNvPicPr>
          <p:nvPr/>
        </p:nvPicPr>
        <p:blipFill>
          <a:blip r:embed="rId7"/>
          <a:srcRect/>
          <a:stretch>
            <a:fillRect/>
          </a:stretch>
        </p:blipFill>
        <p:spPr bwMode="auto">
          <a:xfrm>
            <a:off x="4800600" y="4038600"/>
            <a:ext cx="2667000" cy="786256"/>
          </a:xfrm>
          <a:prstGeom prst="rect">
            <a:avLst/>
          </a:prstGeom>
          <a:noFill/>
          <a:ln w="9525">
            <a:noFill/>
            <a:miter lim="800000"/>
            <a:headEnd/>
            <a:tailEnd/>
          </a:ln>
        </p:spPr>
      </p:pic>
      <p:pic>
        <p:nvPicPr>
          <p:cNvPr id="40962" name="Picture 2" descr="Citigroup Foundation"/>
          <p:cNvPicPr>
            <a:picLocks noChangeAspect="1" noChangeArrowheads="1"/>
          </p:cNvPicPr>
          <p:nvPr/>
        </p:nvPicPr>
        <p:blipFill>
          <a:blip r:embed="rId8"/>
          <a:srcRect/>
          <a:stretch>
            <a:fillRect/>
          </a:stretch>
        </p:blipFill>
        <p:spPr bwMode="auto">
          <a:xfrm>
            <a:off x="2209800" y="3962400"/>
            <a:ext cx="1905000" cy="1170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3"/>
          <p:cNvSpPr>
            <a:spLocks noGrp="1"/>
          </p:cNvSpPr>
          <p:nvPr>
            <p:ph type="sldNum" sz="quarter" idx="12"/>
          </p:nvPr>
        </p:nvSpPr>
        <p:spPr>
          <a:noFill/>
        </p:spPr>
        <p:txBody>
          <a:bodyPr/>
          <a:lstStyle/>
          <a:p>
            <a:fld id="{7C1FD7FC-999A-42B6-851E-044493C8DA7A}" type="slidenum">
              <a:rPr lang="en-US"/>
              <a:pPr/>
              <a:t>20</a:t>
            </a:fld>
            <a:endParaRPr lang="en-US"/>
          </a:p>
        </p:txBody>
      </p:sp>
      <p:sp>
        <p:nvSpPr>
          <p:cNvPr id="29701"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29702" name="Picture 7"/>
          <p:cNvPicPr>
            <a:picLocks noChangeAspect="1" noChangeArrowheads="1"/>
          </p:cNvPicPr>
          <p:nvPr/>
        </p:nvPicPr>
        <p:blipFill>
          <a:blip r:embed="rId3"/>
          <a:srcRect l="12462" t="6891" b="14088"/>
          <a:stretch>
            <a:fillRect/>
          </a:stretch>
        </p:blipFill>
        <p:spPr bwMode="auto">
          <a:xfrm>
            <a:off x="609600" y="1143000"/>
            <a:ext cx="8139113" cy="5200650"/>
          </a:xfrm>
          <a:prstGeom prst="rect">
            <a:avLst/>
          </a:prstGeom>
          <a:noFill/>
          <a:ln w="12700">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3"/>
          <p:cNvSpPr>
            <a:spLocks noGrp="1"/>
          </p:cNvSpPr>
          <p:nvPr>
            <p:ph type="sldNum" sz="quarter" idx="12"/>
          </p:nvPr>
        </p:nvSpPr>
        <p:spPr>
          <a:noFill/>
        </p:spPr>
        <p:txBody>
          <a:bodyPr/>
          <a:lstStyle/>
          <a:p>
            <a:fld id="{3E343DD2-475E-465F-ACAD-517677A46214}" type="slidenum">
              <a:rPr lang="en-US"/>
              <a:pPr/>
              <a:t>21</a:t>
            </a:fld>
            <a:endParaRPr lang="en-US"/>
          </a:p>
        </p:txBody>
      </p:sp>
      <p:sp>
        <p:nvSpPr>
          <p:cNvPr id="30725"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30726" name="Picture 6"/>
          <p:cNvPicPr>
            <a:picLocks noChangeArrowheads="1"/>
          </p:cNvPicPr>
          <p:nvPr/>
        </p:nvPicPr>
        <p:blipFill>
          <a:blip r:embed="rId3"/>
          <a:srcRect/>
          <a:stretch>
            <a:fillRect/>
          </a:stretch>
        </p:blipFill>
        <p:spPr bwMode="auto">
          <a:xfrm>
            <a:off x="611188" y="1141413"/>
            <a:ext cx="8135937" cy="5200650"/>
          </a:xfrm>
          <a:prstGeom prst="rect">
            <a:avLst/>
          </a:prstGeom>
          <a:noFill/>
          <a:ln w="12700">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2"/>
          </p:nvPr>
        </p:nvSpPr>
        <p:spPr>
          <a:noFill/>
        </p:spPr>
        <p:txBody>
          <a:bodyPr/>
          <a:lstStyle/>
          <a:p>
            <a:fld id="{8551ADA6-19DE-488E-A551-0BF3B6A38CA5}" type="slidenum">
              <a:rPr lang="en-US"/>
              <a:pPr/>
              <a:t>22</a:t>
            </a:fld>
            <a:endParaRPr lang="en-US"/>
          </a:p>
        </p:txBody>
      </p:sp>
      <p:sp>
        <p:nvSpPr>
          <p:cNvPr id="31749"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31750" name="Picture 6"/>
          <p:cNvPicPr>
            <a:picLocks noChangeArrowheads="1"/>
          </p:cNvPicPr>
          <p:nvPr/>
        </p:nvPicPr>
        <p:blipFill>
          <a:blip r:embed="rId3"/>
          <a:srcRect/>
          <a:stretch>
            <a:fillRect/>
          </a:stretch>
        </p:blipFill>
        <p:spPr bwMode="auto">
          <a:xfrm>
            <a:off x="611188" y="1141413"/>
            <a:ext cx="8135937" cy="5200650"/>
          </a:xfrm>
          <a:prstGeom prst="rect">
            <a:avLst/>
          </a:prstGeom>
          <a:noFill/>
          <a:ln w="12700">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p>
            <a:fld id="{43BD2A94-E053-4D32-99EC-7BF9F54D16D6}" type="slidenum">
              <a:rPr lang="en-US"/>
              <a:pPr/>
              <a:t>23</a:t>
            </a:fld>
            <a:endParaRPr lang="en-US"/>
          </a:p>
        </p:txBody>
      </p:sp>
      <p:sp>
        <p:nvSpPr>
          <p:cNvPr id="15365" name="Rectangle 2"/>
          <p:cNvSpPr>
            <a:spLocks noGrp="1" noChangeArrowheads="1"/>
          </p:cNvSpPr>
          <p:nvPr>
            <p:ph type="title"/>
          </p:nvPr>
        </p:nvSpPr>
        <p:spPr>
          <a:xfrm>
            <a:off x="533400" y="274638"/>
            <a:ext cx="8153400" cy="1143000"/>
          </a:xfrm>
        </p:spPr>
        <p:txBody>
          <a:bodyPr>
            <a:normAutofit/>
          </a:bodyPr>
          <a:lstStyle/>
          <a:p>
            <a:pPr eaLnBrk="1" hangingPunct="1"/>
            <a:r>
              <a:rPr lang="en-US" sz="3200" b="1" dirty="0" smtClean="0">
                <a:latin typeface="Arial" pitchFamily="34" charset="0"/>
                <a:cs typeface="Arial" pitchFamily="34" charset="0"/>
              </a:rPr>
              <a:t>Video 1</a:t>
            </a:r>
            <a:br>
              <a:rPr lang="en-US" sz="3200" b="1" dirty="0" smtClean="0">
                <a:latin typeface="Arial" pitchFamily="34" charset="0"/>
                <a:cs typeface="Arial" pitchFamily="34" charset="0"/>
              </a:rPr>
            </a:br>
            <a:r>
              <a:rPr lang="en-US" sz="2800" b="1" dirty="0" smtClean="0">
                <a:latin typeface="Arial" pitchFamily="34" charset="0"/>
                <a:cs typeface="Arial" pitchFamily="34" charset="0"/>
              </a:rPr>
              <a:t>Activity 1.1.2 - Financial Scenarios</a:t>
            </a:r>
          </a:p>
        </p:txBody>
      </p:sp>
      <p:sp>
        <p:nvSpPr>
          <p:cNvPr id="5" name="Rectangle 3"/>
          <p:cNvSpPr>
            <a:spLocks noGrp="1" noChangeArrowheads="1"/>
          </p:cNvSpPr>
          <p:nvPr>
            <p:ph type="body" idx="1"/>
          </p:nvPr>
        </p:nvSpPr>
        <p:spPr>
          <a:xfrm>
            <a:off x="609600" y="1600200"/>
            <a:ext cx="7772400" cy="4572000"/>
          </a:xfrm>
        </p:spPr>
        <p:txBody>
          <a:bodyPr>
            <a:normAutofit fontScale="92500" lnSpcReduction="20000"/>
          </a:bodyPr>
          <a:lstStyle/>
          <a:p>
            <a:pPr eaLnBrk="1" hangingPunct="1">
              <a:buNone/>
            </a:pPr>
            <a:endParaRPr lang="en-US" dirty="0" smtClean="0"/>
          </a:p>
          <a:p>
            <a:pPr eaLnBrk="1" hangingPunct="1">
              <a:spcAft>
                <a:spcPts val="1200"/>
              </a:spcAft>
            </a:pPr>
            <a:r>
              <a:rPr lang="en-US" sz="2400" dirty="0" smtClean="0">
                <a:latin typeface="Arial" pitchFamily="34" charset="0"/>
                <a:cs typeface="Arial" pitchFamily="34" charset="0"/>
              </a:rPr>
              <a:t>Divide students/clients into groups.</a:t>
            </a:r>
          </a:p>
          <a:p>
            <a:pPr eaLnBrk="1" hangingPunct="1">
              <a:spcAft>
                <a:spcPts val="1200"/>
              </a:spcAft>
            </a:pPr>
            <a:r>
              <a:rPr lang="en-US" sz="2400" dirty="0" smtClean="0">
                <a:latin typeface="Arial" pitchFamily="34" charset="0"/>
                <a:cs typeface="Arial" pitchFamily="34" charset="0"/>
              </a:rPr>
              <a:t>Assign a financial scenario to each.</a:t>
            </a:r>
          </a:p>
          <a:p>
            <a:pPr eaLnBrk="1" hangingPunct="1">
              <a:spcAft>
                <a:spcPts val="1200"/>
              </a:spcAft>
            </a:pPr>
            <a:r>
              <a:rPr lang="en-US" sz="2400" dirty="0" smtClean="0">
                <a:latin typeface="Arial" pitchFamily="34" charset="0"/>
                <a:cs typeface="Arial" pitchFamily="34" charset="0"/>
              </a:rPr>
              <a:t>D</a:t>
            </a:r>
            <a:r>
              <a:rPr lang="en-US" sz="2400" dirty="0" smtClean="0">
                <a:latin typeface="Arial" pitchFamily="34" charset="0"/>
                <a:cs typeface="Arial" pitchFamily="34" charset="0"/>
              </a:rPr>
              <a:t>iscuss whether saving and investment habits will lead to wealth accumulation, and why or why not.</a:t>
            </a:r>
          </a:p>
          <a:p>
            <a:pPr eaLnBrk="1" hangingPunct="1">
              <a:spcAft>
                <a:spcPts val="1200"/>
              </a:spcAft>
            </a:pPr>
            <a:r>
              <a:rPr lang="en-US" sz="2400" dirty="0" smtClean="0">
                <a:latin typeface="Arial" pitchFamily="34" charset="0"/>
                <a:cs typeface="Arial" pitchFamily="34" charset="0"/>
              </a:rPr>
              <a:t>List factors that add to wealth.</a:t>
            </a:r>
          </a:p>
          <a:p>
            <a:pPr eaLnBrk="1" hangingPunct="1">
              <a:spcAft>
                <a:spcPts val="1200"/>
              </a:spcAft>
            </a:pPr>
            <a:r>
              <a:rPr lang="en-US" sz="2400" dirty="0" smtClean="0">
                <a:latin typeface="Arial" pitchFamily="34" charset="0"/>
                <a:cs typeface="Arial" pitchFamily="34" charset="0"/>
              </a:rPr>
              <a:t>List factors that detract from wealth.</a:t>
            </a:r>
          </a:p>
          <a:p>
            <a:pPr eaLnBrk="1" hangingPunct="1">
              <a:spcAft>
                <a:spcPts val="1200"/>
              </a:spcAft>
            </a:pPr>
            <a:r>
              <a:rPr lang="en-US" sz="2400" dirty="0" smtClean="0">
                <a:latin typeface="Arial" pitchFamily="34" charset="0"/>
                <a:cs typeface="Arial" pitchFamily="34" charset="0"/>
              </a:rPr>
              <a:t>Consider factors not spelled out in the scenario that might change the groups opinion.</a:t>
            </a:r>
          </a:p>
          <a:p>
            <a:pPr eaLnBrk="1" hangingPunct="1">
              <a:spcAft>
                <a:spcPts val="1200"/>
              </a:spcAft>
            </a:pPr>
            <a:r>
              <a:rPr lang="en-US" sz="2400" dirty="0" smtClean="0">
                <a:latin typeface="Arial" pitchFamily="34" charset="0"/>
                <a:cs typeface="Arial" pitchFamily="34" charset="0"/>
              </a:rPr>
              <a:t>Assign someone in each group to report back.</a:t>
            </a:r>
            <a:endParaRPr lang="en-US" sz="2400" dirty="0" smtClean="0">
              <a:latin typeface="Arial" pitchFamily="34" charset="0"/>
              <a:cs typeface="Arial" pitchFamily="34" charset="0"/>
            </a:endParaRPr>
          </a:p>
        </p:txBody>
      </p:sp>
      <p:pic>
        <p:nvPicPr>
          <p:cNvPr id="335876" name="Picture 4" descr="http://radiomilwaukee.files.wordpress.com/2008/04/piggy-bank.jpg"/>
          <p:cNvPicPr>
            <a:picLocks noChangeAspect="1" noChangeArrowheads="1"/>
          </p:cNvPicPr>
          <p:nvPr/>
        </p:nvPicPr>
        <p:blipFill>
          <a:blip r:embed="rId3"/>
          <a:srcRect/>
          <a:stretch>
            <a:fillRect/>
          </a:stretch>
        </p:blipFill>
        <p:spPr bwMode="auto">
          <a:xfrm>
            <a:off x="6934200" y="381000"/>
            <a:ext cx="1917700" cy="2222789"/>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304800" y="228600"/>
            <a:ext cx="5638800" cy="1143000"/>
          </a:xfrm>
        </p:spPr>
        <p:txBody>
          <a:bodyPr>
            <a:normAutofit fontScale="90000"/>
          </a:bodyPr>
          <a:lstStyle/>
          <a:p>
            <a:r>
              <a:rPr lang="en-US" sz="3600" b="1" dirty="0">
                <a:latin typeface="Arial" pitchFamily="34" charset="0"/>
                <a:cs typeface="Arial" pitchFamily="34" charset="0"/>
              </a:rPr>
              <a:t>The Millionaire </a:t>
            </a:r>
            <a:r>
              <a:rPr lang="en-US" sz="3600" b="1" dirty="0" smtClean="0">
                <a:latin typeface="Arial" pitchFamily="34" charset="0"/>
                <a:cs typeface="Arial" pitchFamily="34" charset="0"/>
              </a:rPr>
              <a:t>Game</a:t>
            </a:r>
            <a:br>
              <a:rPr lang="en-US" sz="3600" b="1" dirty="0" smtClean="0">
                <a:latin typeface="Arial" pitchFamily="34" charset="0"/>
                <a:cs typeface="Arial" pitchFamily="34" charset="0"/>
              </a:rPr>
            </a:br>
            <a:r>
              <a:rPr lang="en-US" sz="3100" b="1" dirty="0" smtClean="0">
                <a:latin typeface="Arial" pitchFamily="34" charset="0"/>
                <a:cs typeface="Arial" pitchFamily="34" charset="0"/>
              </a:rPr>
              <a:t>(Financial Fitness for Life)</a:t>
            </a:r>
            <a:endParaRPr lang="en-US" sz="3100" b="1" dirty="0">
              <a:latin typeface="Arial" pitchFamily="34" charset="0"/>
              <a:cs typeface="Arial" pitchFamily="34" charset="0"/>
            </a:endParaRPr>
          </a:p>
        </p:txBody>
      </p:sp>
      <p:sp>
        <p:nvSpPr>
          <p:cNvPr id="408579" name="Rectangle 3"/>
          <p:cNvSpPr>
            <a:spLocks noGrp="1" noChangeArrowheads="1"/>
          </p:cNvSpPr>
          <p:nvPr>
            <p:ph type="body" idx="1"/>
          </p:nvPr>
        </p:nvSpPr>
        <p:spPr>
          <a:xfrm>
            <a:off x="838200" y="2057400"/>
            <a:ext cx="7467600" cy="4572000"/>
          </a:xfrm>
        </p:spPr>
        <p:txBody>
          <a:bodyPr/>
          <a:lstStyle/>
          <a:p>
            <a:pPr marL="533400" indent="-533400">
              <a:spcBef>
                <a:spcPct val="0"/>
              </a:spcBef>
              <a:buClr>
                <a:schemeClr val="tx1"/>
              </a:buClr>
              <a:buFont typeface="Wingdings" pitchFamily="2" charset="2"/>
              <a:buNone/>
            </a:pPr>
            <a:r>
              <a:rPr lang="en-US" sz="2400" dirty="0">
                <a:latin typeface="Arial" pitchFamily="34" charset="0"/>
                <a:cs typeface="Arial" pitchFamily="34" charset="0"/>
              </a:rPr>
              <a:t>The Rules:</a:t>
            </a:r>
          </a:p>
          <a:p>
            <a:pPr marL="533400" indent="-533400">
              <a:spcBef>
                <a:spcPct val="0"/>
              </a:spcBef>
              <a:buClr>
                <a:schemeClr val="tx1"/>
              </a:buClr>
              <a:buFont typeface="Wingdings" pitchFamily="2" charset="2"/>
              <a:buNone/>
            </a:pPr>
            <a:endParaRPr lang="en-US" sz="2400" dirty="0">
              <a:latin typeface="Arial" pitchFamily="34" charset="0"/>
              <a:cs typeface="Arial" pitchFamily="34" charset="0"/>
            </a:endParaRPr>
          </a:p>
          <a:p>
            <a:pPr marL="533400" indent="-533400">
              <a:spcBef>
                <a:spcPct val="0"/>
              </a:spcBef>
              <a:buClr>
                <a:srgbClr val="0070C0"/>
              </a:buClr>
            </a:pPr>
            <a:r>
              <a:rPr lang="en-US" sz="2400" dirty="0">
                <a:latin typeface="Arial" pitchFamily="34" charset="0"/>
                <a:cs typeface="Arial" pitchFamily="34" charset="0"/>
              </a:rPr>
              <a:t>For each statement, answer “TRUE” or “FALSE.”</a:t>
            </a:r>
          </a:p>
          <a:p>
            <a:pPr marL="533400" indent="-533400">
              <a:spcBef>
                <a:spcPct val="0"/>
              </a:spcBef>
              <a:buClr>
                <a:srgbClr val="0070C0"/>
              </a:buClr>
            </a:pPr>
            <a:endParaRPr lang="en-US" sz="2400" dirty="0">
              <a:latin typeface="Arial" pitchFamily="34" charset="0"/>
              <a:cs typeface="Arial" pitchFamily="34" charset="0"/>
            </a:endParaRPr>
          </a:p>
          <a:p>
            <a:pPr marL="533400" indent="-533400">
              <a:spcBef>
                <a:spcPct val="0"/>
              </a:spcBef>
              <a:buClr>
                <a:srgbClr val="0070C0"/>
              </a:buClr>
            </a:pPr>
            <a:r>
              <a:rPr lang="en-US" sz="2400" dirty="0">
                <a:latin typeface="Arial" pitchFamily="34" charset="0"/>
                <a:cs typeface="Arial" pitchFamily="34" charset="0"/>
              </a:rPr>
              <a:t>For each correct answer, give yourself 5 points.</a:t>
            </a:r>
          </a:p>
          <a:p>
            <a:pPr marL="533400" indent="-533400">
              <a:spcBef>
                <a:spcPct val="0"/>
              </a:spcBef>
              <a:buClr>
                <a:srgbClr val="0070C0"/>
              </a:buClr>
            </a:pPr>
            <a:endParaRPr lang="en-US" sz="2400" dirty="0">
              <a:latin typeface="Arial" pitchFamily="34" charset="0"/>
              <a:cs typeface="Arial" pitchFamily="34" charset="0"/>
            </a:endParaRPr>
          </a:p>
          <a:p>
            <a:pPr marL="533400" indent="-533400">
              <a:spcBef>
                <a:spcPct val="0"/>
              </a:spcBef>
              <a:buClr>
                <a:srgbClr val="0070C0"/>
              </a:buClr>
            </a:pPr>
            <a:r>
              <a:rPr lang="en-US" sz="2400" dirty="0">
                <a:latin typeface="Arial" pitchFamily="34" charset="0"/>
                <a:cs typeface="Arial" pitchFamily="34" charset="0"/>
              </a:rPr>
              <a:t>For each incorrect answer, take away 5 points.</a:t>
            </a:r>
          </a:p>
          <a:p>
            <a:pPr marL="533400" indent="-533400">
              <a:spcBef>
                <a:spcPct val="0"/>
              </a:spcBef>
              <a:buClr>
                <a:srgbClr val="0070C0"/>
              </a:buClr>
            </a:pPr>
            <a:endParaRPr lang="en-US" sz="2400" dirty="0">
              <a:latin typeface="Arial" pitchFamily="34" charset="0"/>
              <a:cs typeface="Arial" pitchFamily="34" charset="0"/>
            </a:endParaRPr>
          </a:p>
          <a:p>
            <a:pPr marL="533400" indent="-533400">
              <a:spcBef>
                <a:spcPct val="0"/>
              </a:spcBef>
              <a:buClr>
                <a:srgbClr val="0070C0"/>
              </a:buClr>
            </a:pPr>
            <a:r>
              <a:rPr lang="en-US" sz="2400" dirty="0">
                <a:latin typeface="Arial" pitchFamily="34" charset="0"/>
                <a:cs typeface="Arial" pitchFamily="34" charset="0"/>
              </a:rPr>
              <a:t>For any 5 statements, you may use your “Millionaire” card.  If you answer correctly, you receive 10 points.  If not, you lose 10 points.</a:t>
            </a:r>
          </a:p>
          <a:p>
            <a:pPr marL="533400" indent="-533400">
              <a:spcBef>
                <a:spcPct val="0"/>
              </a:spcBef>
              <a:buClr>
                <a:srgbClr val="3399FF"/>
              </a:buClr>
            </a:pPr>
            <a:endParaRPr lang="en-US" sz="2400" dirty="0"/>
          </a:p>
          <a:p>
            <a:pPr marL="533400" indent="-533400">
              <a:buClr>
                <a:srgbClr val="3399FF"/>
              </a:buClr>
              <a:buFont typeface="Wingdings" pitchFamily="2" charset="2"/>
              <a:buNone/>
            </a:pPr>
            <a:endParaRPr lang="en-US" sz="2400" dirty="0"/>
          </a:p>
        </p:txBody>
      </p:sp>
      <p:pic>
        <p:nvPicPr>
          <p:cNvPr id="407554" name="Picture 2" descr="http://www.black-collegian.com/issues/Gradissue07/images/im_millionaire_0607.jpg"/>
          <p:cNvPicPr>
            <a:picLocks noChangeAspect="1" noChangeArrowheads="1"/>
          </p:cNvPicPr>
          <p:nvPr/>
        </p:nvPicPr>
        <p:blipFill>
          <a:blip r:embed="rId3"/>
          <a:srcRect/>
          <a:stretch>
            <a:fillRect/>
          </a:stretch>
        </p:blipFill>
        <p:spPr bwMode="auto">
          <a:xfrm>
            <a:off x="6096000" y="381000"/>
            <a:ext cx="2269403" cy="19970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228600"/>
            <a:ext cx="5638800" cy="1143000"/>
          </a:xfrm>
        </p:spPr>
        <p:txBody>
          <a:bodyPr>
            <a:normAutofit/>
          </a:bodyPr>
          <a:lstStyle/>
          <a:p>
            <a:r>
              <a:rPr lang="en-US" sz="3600" b="1" dirty="0">
                <a:latin typeface="Arial" pitchFamily="34" charset="0"/>
                <a:cs typeface="Arial" pitchFamily="34" charset="0"/>
              </a:rPr>
              <a:t>Let’s Get Started….</a:t>
            </a:r>
          </a:p>
        </p:txBody>
      </p:sp>
      <p:sp>
        <p:nvSpPr>
          <p:cNvPr id="78851" name="Rectangle 3"/>
          <p:cNvSpPr>
            <a:spLocks noGrp="1" noChangeArrowheads="1"/>
          </p:cNvSpPr>
          <p:nvPr>
            <p:ph type="body" idx="1"/>
          </p:nvPr>
        </p:nvSpPr>
        <p:spPr>
          <a:xfrm>
            <a:off x="685800" y="1524000"/>
            <a:ext cx="7467600" cy="4572000"/>
          </a:xfrm>
        </p:spPr>
        <p:txBody>
          <a:bodyPr/>
          <a:lstStyle/>
          <a:p>
            <a:pPr marL="533400" indent="-533400">
              <a:spcBef>
                <a:spcPct val="0"/>
              </a:spcBef>
              <a:buClr>
                <a:schemeClr val="tx1"/>
              </a:buClr>
              <a:buFont typeface="Wingdings 3" pitchFamily="18" charset="2"/>
              <a:buAutoNum type="arabicPeriod"/>
            </a:pPr>
            <a:r>
              <a:rPr lang="en-US" sz="2400" dirty="0">
                <a:latin typeface="Arial" pitchFamily="34" charset="0"/>
                <a:cs typeface="Arial" pitchFamily="34" charset="0"/>
              </a:rPr>
              <a:t>Most millionaires are college graduates.</a:t>
            </a:r>
          </a:p>
          <a:p>
            <a:pPr marL="533400" indent="-533400">
              <a:spcBef>
                <a:spcPct val="0"/>
              </a:spcBef>
              <a:buClr>
                <a:schemeClr val="tx1"/>
              </a:buClr>
              <a:buFont typeface="Wingdings 3" pitchFamily="18" charset="2"/>
              <a:buAutoNum type="arabicPeriod"/>
            </a:pPr>
            <a:endParaRPr lang="en-US" sz="2400" dirty="0">
              <a:latin typeface="Arial" pitchFamily="34" charset="0"/>
              <a:cs typeface="Arial" pitchFamily="34" charset="0"/>
            </a:endParaRPr>
          </a:p>
          <a:p>
            <a:pPr marL="533400" indent="-533400">
              <a:spcBef>
                <a:spcPct val="0"/>
              </a:spcBef>
              <a:buClr>
                <a:schemeClr val="tx1"/>
              </a:buClr>
              <a:buFont typeface="Wingdings 3" pitchFamily="18" charset="2"/>
              <a:buAutoNum type="arabicPeriod"/>
            </a:pPr>
            <a:r>
              <a:rPr lang="en-US" sz="2400" dirty="0">
                <a:latin typeface="Arial" pitchFamily="34" charset="0"/>
                <a:cs typeface="Arial" pitchFamily="34" charset="0"/>
              </a:rPr>
              <a:t>Most millionaires work fewer than 40 hours a week.</a:t>
            </a:r>
          </a:p>
          <a:p>
            <a:pPr marL="533400" indent="-533400">
              <a:spcBef>
                <a:spcPct val="0"/>
              </a:spcBef>
              <a:buClr>
                <a:schemeClr val="tx1"/>
              </a:buClr>
              <a:buFont typeface="Wingdings 3" pitchFamily="18" charset="2"/>
              <a:buAutoNum type="arabicPeriod"/>
            </a:pPr>
            <a:endParaRPr lang="en-US" sz="2400" dirty="0">
              <a:latin typeface="Arial" pitchFamily="34" charset="0"/>
              <a:cs typeface="Arial" pitchFamily="34" charset="0"/>
            </a:endParaRPr>
          </a:p>
          <a:p>
            <a:pPr marL="533400" indent="-533400">
              <a:spcBef>
                <a:spcPct val="0"/>
              </a:spcBef>
              <a:buClr>
                <a:schemeClr val="tx1"/>
              </a:buClr>
              <a:buFont typeface="Wingdings 3" pitchFamily="18" charset="2"/>
              <a:buAutoNum type="arabicPeriod"/>
            </a:pPr>
            <a:r>
              <a:rPr lang="en-US" sz="2400" dirty="0">
                <a:latin typeface="Arial" pitchFamily="34" charset="0"/>
                <a:cs typeface="Arial" pitchFamily="34" charset="0"/>
              </a:rPr>
              <a:t>More than half of all millionaires never received money from a trust fund or estate.</a:t>
            </a:r>
          </a:p>
          <a:p>
            <a:pPr marL="533400" indent="-533400">
              <a:spcBef>
                <a:spcPct val="0"/>
              </a:spcBef>
              <a:buClr>
                <a:schemeClr val="tx1"/>
              </a:buClr>
              <a:buFont typeface="Wingdings 3" pitchFamily="18" charset="2"/>
              <a:buAutoNum type="arabicPeriod"/>
            </a:pPr>
            <a:endParaRPr lang="en-US" sz="2400" dirty="0">
              <a:latin typeface="Arial" pitchFamily="34" charset="0"/>
              <a:cs typeface="Arial" pitchFamily="34" charset="0"/>
            </a:endParaRPr>
          </a:p>
          <a:p>
            <a:pPr marL="533400" indent="-533400">
              <a:spcBef>
                <a:spcPct val="0"/>
              </a:spcBef>
              <a:buClr>
                <a:schemeClr val="tx1"/>
              </a:buClr>
              <a:buFont typeface="Wingdings 3" pitchFamily="18" charset="2"/>
              <a:buAutoNum type="arabicPeriod"/>
            </a:pPr>
            <a:r>
              <a:rPr lang="en-US" sz="2400" dirty="0">
                <a:latin typeface="Arial" pitchFamily="34" charset="0"/>
                <a:cs typeface="Arial" pitchFamily="34" charset="0"/>
              </a:rPr>
              <a:t>More millionaires have American Express Gold Cards than Sears cards.</a:t>
            </a:r>
          </a:p>
          <a:p>
            <a:pPr marL="533400" indent="-533400">
              <a:spcBef>
                <a:spcPct val="0"/>
              </a:spcBef>
              <a:buClr>
                <a:schemeClr val="tx1"/>
              </a:buClr>
              <a:buFont typeface="Wingdings 3" pitchFamily="18" charset="2"/>
              <a:buAutoNum type="arabicPeriod"/>
            </a:pPr>
            <a:endParaRPr lang="en-US" sz="2400" dirty="0">
              <a:latin typeface="Arial" pitchFamily="34" charset="0"/>
              <a:cs typeface="Arial" pitchFamily="34" charset="0"/>
            </a:endParaRPr>
          </a:p>
          <a:p>
            <a:pPr marL="533400" indent="-533400">
              <a:spcBef>
                <a:spcPct val="0"/>
              </a:spcBef>
              <a:buClr>
                <a:schemeClr val="tx1"/>
              </a:buClr>
              <a:buFont typeface="Wingdings 3" pitchFamily="18" charset="2"/>
              <a:buAutoNum type="arabicPeriod"/>
            </a:pPr>
            <a:r>
              <a:rPr lang="en-US" sz="2400" dirty="0">
                <a:latin typeface="Arial" pitchFamily="34" charset="0"/>
                <a:cs typeface="Arial" pitchFamily="34" charset="0"/>
              </a:rPr>
              <a:t>More millionaires drive Fords than </a:t>
            </a:r>
            <a:r>
              <a:rPr lang="en-US" sz="2400" dirty="0" err="1">
                <a:latin typeface="Arial" pitchFamily="34" charset="0"/>
                <a:cs typeface="Arial" pitchFamily="34" charset="0"/>
              </a:rPr>
              <a:t>Cadillacs</a:t>
            </a:r>
            <a:r>
              <a:rPr lang="en-US" sz="2400" dirty="0">
                <a:latin typeface="Arial" pitchFamily="34" charset="0"/>
                <a:cs typeface="Arial" pitchFamily="34" charset="0"/>
              </a:rPr>
              <a:t>.</a:t>
            </a:r>
          </a:p>
          <a:p>
            <a:pPr marL="533400" indent="-533400">
              <a:spcBef>
                <a:spcPct val="0"/>
              </a:spcBef>
              <a:buClr>
                <a:srgbClr val="3399FF"/>
              </a:buClr>
            </a:pPr>
            <a:endParaRPr lang="en-US" sz="2400" dirty="0"/>
          </a:p>
          <a:p>
            <a:pPr marL="533400" indent="-533400">
              <a:buClr>
                <a:srgbClr val="3399FF"/>
              </a:buClr>
              <a:buFont typeface="Wingdings" pitchFamily="2" charset="2"/>
              <a:buNone/>
            </a:pPr>
            <a:endParaRPr lang="en-US" sz="2400" dirty="0"/>
          </a:p>
        </p:txBody>
      </p:sp>
      <p:pic>
        <p:nvPicPr>
          <p:cNvPr id="405506" name="Picture 2" descr="http://www.graetz-construction.com/dollar%20sign.jpg"/>
          <p:cNvPicPr>
            <a:picLocks noChangeAspect="1" noChangeArrowheads="1"/>
          </p:cNvPicPr>
          <p:nvPr/>
        </p:nvPicPr>
        <p:blipFill>
          <a:blip r:embed="rId3"/>
          <a:srcRect/>
          <a:stretch>
            <a:fillRect/>
          </a:stretch>
        </p:blipFill>
        <p:spPr bwMode="auto">
          <a:xfrm>
            <a:off x="6705600" y="152400"/>
            <a:ext cx="2104286" cy="15208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685800" y="1600200"/>
            <a:ext cx="7467600" cy="4648200"/>
          </a:xfrm>
        </p:spPr>
        <p:txBody>
          <a:bodyPr/>
          <a:lstStyle/>
          <a:p>
            <a:pPr marL="457200" indent="-457200">
              <a:spcBef>
                <a:spcPct val="0"/>
              </a:spcBef>
              <a:buClr>
                <a:schemeClr val="tx1"/>
              </a:buClr>
              <a:buFont typeface="Wingdings 3" pitchFamily="18" charset="2"/>
              <a:buAutoNum type="arabicPeriod" startAt="6"/>
            </a:pPr>
            <a:r>
              <a:rPr lang="en-US" sz="2400" dirty="0">
                <a:latin typeface="Arial" pitchFamily="34" charset="0"/>
                <a:cs typeface="Arial" pitchFamily="34" charset="0"/>
              </a:rPr>
              <a:t>Most millionaires work in glamorous jobs, such as sports, entertainment, or high tech.</a:t>
            </a:r>
          </a:p>
          <a:p>
            <a:pPr marL="457200" indent="-457200">
              <a:spcBef>
                <a:spcPct val="0"/>
              </a:spcBef>
              <a:buClr>
                <a:schemeClr val="tx1"/>
              </a:buClr>
              <a:buFont typeface="Wingdings 3" pitchFamily="18" charset="2"/>
              <a:buAutoNum type="arabicPeriod" startAt="6"/>
            </a:pPr>
            <a:endParaRPr lang="en-US" sz="2400" dirty="0">
              <a:latin typeface="Arial" pitchFamily="34" charset="0"/>
              <a:cs typeface="Arial" pitchFamily="34" charset="0"/>
            </a:endParaRPr>
          </a:p>
          <a:p>
            <a:pPr marL="457200" indent="-457200">
              <a:spcBef>
                <a:spcPct val="0"/>
              </a:spcBef>
              <a:buClr>
                <a:schemeClr val="tx1"/>
              </a:buClr>
              <a:buFont typeface="Wingdings 3" pitchFamily="18" charset="2"/>
              <a:buAutoNum type="arabicPeriod" startAt="6"/>
            </a:pPr>
            <a:r>
              <a:rPr lang="en-US" sz="2400" dirty="0">
                <a:latin typeface="Arial" pitchFamily="34" charset="0"/>
                <a:cs typeface="Arial" pitchFamily="34" charset="0"/>
              </a:rPr>
              <a:t>Most millionaires work for big Fortune 500 companies.</a:t>
            </a:r>
          </a:p>
          <a:p>
            <a:pPr marL="457200" indent="-457200">
              <a:spcBef>
                <a:spcPct val="0"/>
              </a:spcBef>
              <a:buClr>
                <a:schemeClr val="tx1"/>
              </a:buClr>
              <a:buFont typeface="Wingdings 3" pitchFamily="18" charset="2"/>
              <a:buAutoNum type="arabicPeriod" startAt="6"/>
            </a:pPr>
            <a:endParaRPr lang="en-US" sz="2400" dirty="0">
              <a:latin typeface="Arial" pitchFamily="34" charset="0"/>
              <a:cs typeface="Arial" pitchFamily="34" charset="0"/>
            </a:endParaRPr>
          </a:p>
          <a:p>
            <a:pPr marL="457200" indent="-457200">
              <a:spcBef>
                <a:spcPct val="0"/>
              </a:spcBef>
              <a:buClr>
                <a:schemeClr val="tx1"/>
              </a:buClr>
              <a:buFont typeface="Wingdings 3" pitchFamily="18" charset="2"/>
              <a:buAutoNum type="arabicPeriod" startAt="6"/>
            </a:pPr>
            <a:r>
              <a:rPr lang="en-US" sz="2400" dirty="0">
                <a:latin typeface="Arial" pitchFamily="34" charset="0"/>
                <a:cs typeface="Arial" pitchFamily="34" charset="0"/>
              </a:rPr>
              <a:t>Many poor people become millionaires by winning the lottery.</a:t>
            </a:r>
          </a:p>
          <a:p>
            <a:pPr marL="457200" indent="-457200">
              <a:spcBef>
                <a:spcPct val="0"/>
              </a:spcBef>
              <a:buClr>
                <a:schemeClr val="tx1"/>
              </a:buClr>
              <a:buFont typeface="Wingdings 3" pitchFamily="18" charset="2"/>
              <a:buAutoNum type="arabicPeriod" startAt="6"/>
            </a:pPr>
            <a:endParaRPr lang="en-US" sz="2400" dirty="0">
              <a:latin typeface="Arial" pitchFamily="34" charset="0"/>
              <a:cs typeface="Arial" pitchFamily="34" charset="0"/>
            </a:endParaRPr>
          </a:p>
          <a:p>
            <a:pPr marL="457200" indent="-457200">
              <a:spcBef>
                <a:spcPct val="0"/>
              </a:spcBef>
              <a:buClr>
                <a:schemeClr val="tx1"/>
              </a:buClr>
              <a:buFont typeface="Wingdings 3" pitchFamily="18" charset="2"/>
              <a:buAutoNum type="arabicPeriod" startAt="6"/>
            </a:pPr>
            <a:r>
              <a:rPr lang="en-US" sz="2400" dirty="0">
                <a:latin typeface="Arial" pitchFamily="34" charset="0"/>
                <a:cs typeface="Arial" pitchFamily="34" charset="0"/>
              </a:rPr>
              <a:t>College graduates earn about 65% more than high school graduates earn.</a:t>
            </a:r>
          </a:p>
          <a:p>
            <a:pPr marL="457200" indent="-457200">
              <a:spcBef>
                <a:spcPct val="0"/>
              </a:spcBef>
              <a:buClr>
                <a:srgbClr val="3399FF"/>
              </a:buClr>
            </a:pPr>
            <a:endParaRPr lang="en-US" sz="2400" dirty="0"/>
          </a:p>
          <a:p>
            <a:pPr marL="457200" indent="-457200">
              <a:spcBef>
                <a:spcPct val="0"/>
              </a:spcBef>
              <a:buClr>
                <a:srgbClr val="3399FF"/>
              </a:buClr>
            </a:pPr>
            <a:endParaRPr lang="en-US" sz="3600" dirty="0"/>
          </a:p>
          <a:p>
            <a:pPr marL="457200" indent="-457200">
              <a:spcBef>
                <a:spcPct val="0"/>
              </a:spcBef>
              <a:buClr>
                <a:srgbClr val="3399FF"/>
              </a:buClr>
            </a:pPr>
            <a:endParaRPr lang="en-US" sz="3600" dirty="0"/>
          </a:p>
          <a:p>
            <a:pPr marL="457200" indent="-457200">
              <a:buClr>
                <a:srgbClr val="3399FF"/>
              </a:buClr>
              <a:buFont typeface="Wingdings" pitchFamily="2" charset="2"/>
              <a:buNone/>
            </a:pPr>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685800" y="1447800"/>
            <a:ext cx="7467600" cy="4572000"/>
          </a:xfrm>
        </p:spPr>
        <p:txBody>
          <a:bodyPr/>
          <a:lstStyle/>
          <a:p>
            <a:pPr marL="533400" indent="-533400">
              <a:spcBef>
                <a:spcPct val="0"/>
              </a:spcBef>
              <a:buClr>
                <a:schemeClr val="tx1"/>
              </a:buClr>
              <a:buFont typeface="Wingdings 3" pitchFamily="18" charset="2"/>
              <a:buAutoNum type="arabicPeriod" startAt="10"/>
            </a:pPr>
            <a:r>
              <a:rPr lang="en-US" sz="2400" dirty="0">
                <a:latin typeface="Arial" pitchFamily="34" charset="0"/>
                <a:cs typeface="Arial" pitchFamily="34" charset="0"/>
              </a:rPr>
              <a:t>If an average 18-year-old high school graduate spends as much as an average high school dropout until both are 67 years old, but the high school graduate invests the difference in his or her earnings at 8% annual interest, the high school graduate would have $5,500,000.</a:t>
            </a:r>
          </a:p>
          <a:p>
            <a:pPr marL="533400" indent="-533400">
              <a:spcBef>
                <a:spcPct val="0"/>
              </a:spcBef>
              <a:buClr>
                <a:schemeClr val="tx1"/>
              </a:buClr>
              <a:buFont typeface="Wingdings 3" pitchFamily="18" charset="2"/>
              <a:buAutoNum type="arabicPeriod" startAt="10"/>
            </a:pPr>
            <a:endParaRPr lang="en-US" sz="2400" dirty="0">
              <a:latin typeface="Arial" pitchFamily="34" charset="0"/>
              <a:cs typeface="Arial" pitchFamily="34" charset="0"/>
            </a:endParaRPr>
          </a:p>
          <a:p>
            <a:pPr marL="533400" indent="-533400">
              <a:spcBef>
                <a:spcPct val="0"/>
              </a:spcBef>
              <a:buClr>
                <a:schemeClr val="tx1"/>
              </a:buClr>
              <a:buFont typeface="Wingdings 3" pitchFamily="18" charset="2"/>
              <a:buAutoNum type="arabicPeriod" startAt="10"/>
            </a:pPr>
            <a:r>
              <a:rPr lang="en-US" sz="2400" dirty="0">
                <a:latin typeface="Arial" pitchFamily="34" charset="0"/>
                <a:cs typeface="Arial" pitchFamily="34" charset="0"/>
              </a:rPr>
              <a:t>Day traders usually beat the stock market and many of them become millionaires.</a:t>
            </a:r>
          </a:p>
          <a:p>
            <a:pPr marL="533400" indent="-533400">
              <a:spcBef>
                <a:spcPct val="0"/>
              </a:spcBef>
              <a:buClr>
                <a:schemeClr val="tx1"/>
              </a:buClr>
              <a:buFont typeface="Wingdings 3" pitchFamily="18" charset="2"/>
              <a:buAutoNum type="arabicPeriod" startAt="10"/>
            </a:pPr>
            <a:endParaRPr lang="en-US" sz="2400" dirty="0">
              <a:latin typeface="Arial" pitchFamily="34" charset="0"/>
              <a:cs typeface="Arial" pitchFamily="34" charset="0"/>
            </a:endParaRPr>
          </a:p>
          <a:p>
            <a:pPr marL="533400" indent="-533400">
              <a:spcBef>
                <a:spcPct val="0"/>
              </a:spcBef>
              <a:buClr>
                <a:schemeClr val="tx1"/>
              </a:buClr>
              <a:buFont typeface="Wingdings 3" pitchFamily="18" charset="2"/>
              <a:buAutoNum type="arabicPeriod" startAt="10"/>
            </a:pPr>
            <a:r>
              <a:rPr lang="en-US" sz="2400" dirty="0">
                <a:latin typeface="Arial" pitchFamily="34" charset="0"/>
                <a:cs typeface="Arial" pitchFamily="34" charset="0"/>
              </a:rPr>
              <a:t>If you want to be a millionaire, avoid the risky stock market.</a:t>
            </a:r>
          </a:p>
          <a:p>
            <a:pPr marL="533400" indent="-533400">
              <a:spcBef>
                <a:spcPct val="0"/>
              </a:spcBef>
              <a:buClr>
                <a:srgbClr val="3399FF"/>
              </a:buClr>
            </a:pPr>
            <a:endParaRPr lang="en-US" sz="2400" dirty="0"/>
          </a:p>
          <a:p>
            <a:pPr marL="533400" indent="-533400">
              <a:spcBef>
                <a:spcPct val="0"/>
              </a:spcBef>
              <a:buClr>
                <a:srgbClr val="3399FF"/>
              </a:buClr>
            </a:pPr>
            <a:endParaRPr lang="en-US" sz="2400" dirty="0"/>
          </a:p>
          <a:p>
            <a:pPr marL="533400" indent="-533400">
              <a:spcBef>
                <a:spcPct val="0"/>
              </a:spcBef>
              <a:buClr>
                <a:srgbClr val="3399FF"/>
              </a:buClr>
            </a:pPr>
            <a:endParaRPr lang="en-US" sz="2400" dirty="0"/>
          </a:p>
          <a:p>
            <a:pPr marL="533400" indent="-533400">
              <a:spcBef>
                <a:spcPct val="0"/>
              </a:spcBef>
              <a:buClr>
                <a:srgbClr val="3399FF"/>
              </a:buClr>
            </a:pPr>
            <a:endParaRPr lang="en-US" sz="1400" dirty="0"/>
          </a:p>
          <a:p>
            <a:pPr marL="533400" indent="-533400">
              <a:spcBef>
                <a:spcPct val="0"/>
              </a:spcBef>
              <a:buClr>
                <a:srgbClr val="3399FF"/>
              </a:buClr>
            </a:pPr>
            <a:endParaRPr lang="en-US" sz="1000" dirty="0"/>
          </a:p>
          <a:p>
            <a:pPr marL="533400" indent="-533400">
              <a:buClr>
                <a:srgbClr val="3399FF"/>
              </a:buClr>
              <a:buFont typeface="Wingdings" pitchFamily="2" charset="2"/>
              <a:buNone/>
            </a:pP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685800" y="1600200"/>
            <a:ext cx="7467600" cy="4572000"/>
          </a:xfrm>
        </p:spPr>
        <p:txBody>
          <a:bodyPr/>
          <a:lstStyle/>
          <a:p>
            <a:pPr marL="533400" indent="-533400">
              <a:spcBef>
                <a:spcPct val="0"/>
              </a:spcBef>
              <a:buClr>
                <a:schemeClr val="tx1"/>
              </a:buClr>
              <a:buFont typeface="Wingdings 3" pitchFamily="18" charset="2"/>
              <a:buAutoNum type="arabicPeriod" startAt="13"/>
            </a:pPr>
            <a:r>
              <a:rPr lang="en-US" sz="2400" dirty="0">
                <a:latin typeface="Arial" pitchFamily="34" charset="0"/>
                <a:cs typeface="Arial" pitchFamily="34" charset="0"/>
              </a:rPr>
              <a:t>At age 18, you decide not to smoke and save $1.50 a day.  You invest this $1.50 a day at 8% annual interest until you are 67.  At age 67, your savings from not smoking are almost $300,000.</a:t>
            </a:r>
          </a:p>
          <a:p>
            <a:pPr marL="533400" indent="-533400">
              <a:spcBef>
                <a:spcPct val="0"/>
              </a:spcBef>
              <a:buClr>
                <a:schemeClr val="tx1"/>
              </a:buClr>
              <a:buFont typeface="Wingdings 3" pitchFamily="18" charset="2"/>
              <a:buAutoNum type="arabicPeriod" startAt="13"/>
            </a:pPr>
            <a:endParaRPr lang="en-US" sz="2400" dirty="0">
              <a:latin typeface="Arial" pitchFamily="34" charset="0"/>
              <a:cs typeface="Arial" pitchFamily="34" charset="0"/>
            </a:endParaRPr>
          </a:p>
          <a:p>
            <a:pPr marL="533400" indent="-533400">
              <a:spcBef>
                <a:spcPct val="0"/>
              </a:spcBef>
              <a:buClr>
                <a:schemeClr val="tx1"/>
              </a:buClr>
              <a:buFont typeface="Wingdings 3" pitchFamily="18" charset="2"/>
              <a:buAutoNum type="arabicPeriod" startAt="13"/>
            </a:pPr>
            <a:r>
              <a:rPr lang="en-US" sz="2400" dirty="0">
                <a:latin typeface="Arial" pitchFamily="34" charset="0"/>
                <a:cs typeface="Arial" pitchFamily="34" charset="0"/>
              </a:rPr>
              <a:t>If you save $2,000 a year from age 22 to age 65 at 8% annual interest, your savings will be over $700,000 at age 65.</a:t>
            </a:r>
          </a:p>
          <a:p>
            <a:pPr marL="533400" indent="-533400">
              <a:spcBef>
                <a:spcPct val="0"/>
              </a:spcBef>
              <a:buClr>
                <a:schemeClr val="tx1"/>
              </a:buClr>
              <a:buFont typeface="Wingdings 3" pitchFamily="18" charset="2"/>
              <a:buAutoNum type="arabicPeriod" startAt="13"/>
            </a:pPr>
            <a:endParaRPr lang="en-US" sz="2400" dirty="0">
              <a:latin typeface="Arial" pitchFamily="34" charset="0"/>
              <a:cs typeface="Arial" pitchFamily="34" charset="0"/>
            </a:endParaRPr>
          </a:p>
          <a:p>
            <a:pPr marL="533400" indent="-533400">
              <a:spcBef>
                <a:spcPct val="0"/>
              </a:spcBef>
              <a:buClr>
                <a:schemeClr val="tx1"/>
              </a:buClr>
              <a:buFont typeface="Wingdings 3" pitchFamily="18" charset="2"/>
              <a:buAutoNum type="arabicPeriod" startAt="13"/>
            </a:pPr>
            <a:r>
              <a:rPr lang="en-US" sz="2400" dirty="0">
                <a:latin typeface="Arial" pitchFamily="34" charset="0"/>
                <a:cs typeface="Arial" pitchFamily="34" charset="0"/>
              </a:rPr>
              <a:t>Single people are more often millionaires than married people.</a:t>
            </a:r>
          </a:p>
          <a:p>
            <a:pPr marL="533400" indent="-533400">
              <a:spcBef>
                <a:spcPct val="0"/>
              </a:spcBef>
              <a:buClr>
                <a:schemeClr val="tx1"/>
              </a:buClr>
              <a:buFont typeface="Wingdings 3" pitchFamily="18" charset="2"/>
              <a:buAutoNum type="arabicPeriod" startAt="13"/>
            </a:pPr>
            <a:endParaRPr lang="en-US" sz="2400" dirty="0"/>
          </a:p>
          <a:p>
            <a:pPr marL="533400" indent="-533400">
              <a:spcBef>
                <a:spcPct val="0"/>
              </a:spcBef>
              <a:buClr>
                <a:srgbClr val="3399FF"/>
              </a:buClr>
            </a:pPr>
            <a:endParaRPr lang="en-US" sz="2400" dirty="0"/>
          </a:p>
          <a:p>
            <a:pPr marL="533400" indent="-533400">
              <a:buClr>
                <a:srgbClr val="3399FF"/>
              </a:buClr>
              <a:buFont typeface="Wingdings" pitchFamily="2" charset="2"/>
              <a:buNone/>
            </a:pP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a:spLocks noGrp="1"/>
          </p:cNvSpPr>
          <p:nvPr>
            <p:ph type="sldNum" sz="quarter" idx="12"/>
          </p:nvPr>
        </p:nvSpPr>
        <p:spPr>
          <a:noFill/>
        </p:spPr>
        <p:txBody>
          <a:bodyPr/>
          <a:lstStyle/>
          <a:p>
            <a:fld id="{F0C04DCD-1D6B-4535-A558-777D574D6CEB}" type="slidenum">
              <a:rPr lang="en-US"/>
              <a:pPr/>
              <a:t>29</a:t>
            </a:fld>
            <a:endParaRPr lang="en-US"/>
          </a:p>
        </p:txBody>
      </p:sp>
      <p:sp>
        <p:nvSpPr>
          <p:cNvPr id="16389"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16390" name="Picture 8" descr="budget"/>
          <p:cNvPicPr>
            <a:picLocks noChangeAspect="1" noChangeArrowheads="1"/>
          </p:cNvPicPr>
          <p:nvPr/>
        </p:nvPicPr>
        <p:blipFill>
          <a:blip r:embed="rId3"/>
          <a:srcRect/>
          <a:stretch>
            <a:fillRect/>
          </a:stretch>
        </p:blipFill>
        <p:spPr bwMode="auto">
          <a:xfrm>
            <a:off x="1524000" y="1447800"/>
            <a:ext cx="6096000" cy="4572000"/>
          </a:xfrm>
          <a:prstGeom prst="rect">
            <a:avLst/>
          </a:prstGeom>
          <a:noFill/>
          <a:ln w="9525">
            <a:noFill/>
            <a:miter lim="800000"/>
            <a:headEnd/>
            <a:tailEnd/>
          </a:ln>
        </p:spPr>
      </p:pic>
      <p:sp>
        <p:nvSpPr>
          <p:cNvPr id="7" name="Rectangle 2"/>
          <p:cNvSpPr txBox="1">
            <a:spLocks noChangeArrowheads="1"/>
          </p:cNvSpPr>
          <p:nvPr/>
        </p:nvSpPr>
        <p:spPr>
          <a:xfrm>
            <a:off x="2133600" y="457200"/>
            <a:ext cx="52578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Video 2:</a:t>
            </a:r>
            <a:r>
              <a:rPr kumimoji="0" lang="en-US" sz="4000" b="1" i="0" u="none" strike="noStrike" kern="1200" cap="none" spc="0" normalizeH="0" noProof="0" dirty="0" smtClean="0">
                <a:ln>
                  <a:noFill/>
                </a:ln>
                <a:solidFill>
                  <a:schemeClr val="tx2"/>
                </a:solidFill>
                <a:effectLst/>
                <a:uLnTx/>
                <a:uFillTx/>
                <a:latin typeface="Arial" pitchFamily="34" charset="0"/>
                <a:ea typeface="+mj-ea"/>
                <a:cs typeface="Arial" pitchFamily="34" charset="0"/>
              </a:rPr>
              <a:t> </a:t>
            </a:r>
            <a:r>
              <a:rPr lang="en-US" sz="4000" b="1" dirty="0" smtClean="0">
                <a:solidFill>
                  <a:schemeClr val="tx2"/>
                </a:solidFill>
                <a:latin typeface="Arial" pitchFamily="34" charset="0"/>
                <a:ea typeface="+mj-ea"/>
                <a:cs typeface="Arial" pitchFamily="34" charset="0"/>
              </a:rPr>
              <a:t>Get Smart</a:t>
            </a:r>
            <a:endParaRPr kumimoji="0" lang="en-US" sz="40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1143000"/>
          </a:xfrm>
        </p:spPr>
        <p:txBody>
          <a:bodyPr/>
          <a:lstStyle/>
          <a:p>
            <a:pPr eaLnBrk="1" hangingPunct="1"/>
            <a:r>
              <a:rPr lang="en-US" b="1" dirty="0" smtClean="0">
                <a:latin typeface="Arial" pitchFamily="34" charset="0"/>
                <a:cs typeface="Arial" pitchFamily="34" charset="0"/>
              </a:rPr>
              <a:t>Instructors</a:t>
            </a:r>
          </a:p>
        </p:txBody>
      </p:sp>
      <p:sp>
        <p:nvSpPr>
          <p:cNvPr id="6147" name="Rectangle 3"/>
          <p:cNvSpPr>
            <a:spLocks noGrp="1" noChangeArrowheads="1"/>
          </p:cNvSpPr>
          <p:nvPr>
            <p:ph type="body" idx="1"/>
          </p:nvPr>
        </p:nvSpPr>
        <p:spPr>
          <a:xfrm>
            <a:off x="685800" y="1600200"/>
            <a:ext cx="7924800" cy="4419600"/>
          </a:xfrm>
        </p:spPr>
        <p:txBody>
          <a:bodyPr>
            <a:normAutofit lnSpcReduction="10000"/>
          </a:bodyPr>
          <a:lstStyle/>
          <a:p>
            <a:pPr eaLnBrk="1" hangingPunct="1">
              <a:spcBef>
                <a:spcPts val="0"/>
              </a:spcBef>
              <a:spcAft>
                <a:spcPts val="600"/>
              </a:spcAft>
            </a:pPr>
            <a:r>
              <a:rPr lang="en-US" sz="2600" dirty="0" smtClean="0">
                <a:latin typeface="Arial" pitchFamily="34" charset="0"/>
                <a:cs typeface="Arial" pitchFamily="34" charset="0"/>
              </a:rPr>
              <a:t>Dr. Angela Lyons                                               Associate Professor, University of Illinois                    (217) 244-2612; anglyons@illinois.edu</a:t>
            </a:r>
          </a:p>
          <a:p>
            <a:pPr eaLnBrk="1" hangingPunct="1">
              <a:spcBef>
                <a:spcPts val="0"/>
              </a:spcBef>
              <a:spcAft>
                <a:spcPts val="600"/>
              </a:spcAft>
            </a:pPr>
            <a:endParaRPr lang="en-US" sz="2600" dirty="0" smtClean="0">
              <a:latin typeface="Arial" pitchFamily="34" charset="0"/>
              <a:cs typeface="Arial" pitchFamily="34" charset="0"/>
            </a:endParaRPr>
          </a:p>
          <a:p>
            <a:pPr eaLnBrk="1" hangingPunct="1">
              <a:spcBef>
                <a:spcPts val="0"/>
              </a:spcBef>
              <a:spcAft>
                <a:spcPts val="600"/>
              </a:spcAft>
            </a:pPr>
            <a:r>
              <a:rPr lang="en-US" sz="2600" dirty="0" smtClean="0">
                <a:latin typeface="Arial" pitchFamily="34" charset="0"/>
                <a:cs typeface="Arial" pitchFamily="34" charset="0"/>
              </a:rPr>
              <a:t>Debra </a:t>
            </a:r>
            <a:r>
              <a:rPr lang="en-US" sz="2600" dirty="0" err="1" smtClean="0">
                <a:latin typeface="Arial" pitchFamily="34" charset="0"/>
                <a:cs typeface="Arial" pitchFamily="34" charset="0"/>
              </a:rPr>
              <a:t>Bartman</a:t>
            </a:r>
            <a:r>
              <a:rPr lang="en-US" sz="2600" dirty="0" smtClean="0">
                <a:latin typeface="Arial" pitchFamily="34" charset="0"/>
                <a:cs typeface="Arial" pitchFamily="34" charset="0"/>
              </a:rPr>
              <a:t>                                                Extension Educator, Quad Cities Center                                    (309) 792-2500 (x217); dbartman@illinois.edu</a:t>
            </a:r>
          </a:p>
          <a:p>
            <a:pPr eaLnBrk="1" hangingPunct="1">
              <a:spcBef>
                <a:spcPts val="0"/>
              </a:spcBef>
              <a:spcAft>
                <a:spcPts val="600"/>
              </a:spcAft>
            </a:pPr>
            <a:endParaRPr lang="en-US" sz="2600" dirty="0" smtClean="0">
              <a:latin typeface="Arial" pitchFamily="34" charset="0"/>
              <a:cs typeface="Arial" pitchFamily="34" charset="0"/>
            </a:endParaRPr>
          </a:p>
          <a:p>
            <a:pPr eaLnBrk="1" hangingPunct="1">
              <a:spcBef>
                <a:spcPts val="0"/>
              </a:spcBef>
              <a:spcAft>
                <a:spcPts val="600"/>
              </a:spcAft>
            </a:pPr>
            <a:r>
              <a:rPr lang="en-US" sz="2600" dirty="0" smtClean="0">
                <a:latin typeface="Arial" pitchFamily="34" charset="0"/>
                <a:cs typeface="Arial" pitchFamily="34" charset="0"/>
              </a:rPr>
              <a:t>Patricia Hildebrand                                            Extension Educator, Effingham Extension Center                              (217) 347-5126; phildebr@illinois.edu</a:t>
            </a:r>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buFont typeface="Wingdings" pitchFamily="2" charset="2"/>
              <a:buNone/>
            </a:pPr>
            <a:endParaRPr lang="en-US" sz="1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p>
            <a:fld id="{43BD2A94-E053-4D32-99EC-7BF9F54D16D6}" type="slidenum">
              <a:rPr lang="en-US"/>
              <a:pPr/>
              <a:t>30</a:t>
            </a:fld>
            <a:endParaRPr lang="en-US"/>
          </a:p>
        </p:txBody>
      </p:sp>
      <p:sp>
        <p:nvSpPr>
          <p:cNvPr id="15365" name="Rectangle 2"/>
          <p:cNvSpPr>
            <a:spLocks noGrp="1" noChangeArrowheads="1"/>
          </p:cNvSpPr>
          <p:nvPr>
            <p:ph type="title"/>
          </p:nvPr>
        </p:nvSpPr>
        <p:spPr>
          <a:xfrm>
            <a:off x="381000" y="304800"/>
            <a:ext cx="7772400" cy="1143000"/>
          </a:xfrm>
        </p:spPr>
        <p:txBody>
          <a:bodyPr/>
          <a:lstStyle/>
          <a:p>
            <a:pPr eaLnBrk="1" hangingPunct="1"/>
            <a:r>
              <a:rPr lang="en-US" sz="3600" b="1" dirty="0" smtClean="0">
                <a:latin typeface="Arial" pitchFamily="34" charset="0"/>
                <a:cs typeface="Arial" pitchFamily="34" charset="0"/>
              </a:rPr>
              <a:t>Video 2 – Get Smart</a:t>
            </a:r>
          </a:p>
        </p:txBody>
      </p:sp>
      <p:sp>
        <p:nvSpPr>
          <p:cNvPr id="15366" name="Rectangle 3"/>
          <p:cNvSpPr>
            <a:spLocks noGrp="1" noChangeArrowheads="1"/>
          </p:cNvSpPr>
          <p:nvPr>
            <p:ph type="body" idx="1"/>
          </p:nvPr>
        </p:nvSpPr>
        <p:spPr>
          <a:xfrm>
            <a:off x="685800" y="1828800"/>
            <a:ext cx="7315200" cy="5257800"/>
          </a:xfrm>
        </p:spPr>
        <p:txBody>
          <a:bodyPr>
            <a:normAutofit/>
          </a:bodyPr>
          <a:lstStyle/>
          <a:p>
            <a:pPr eaLnBrk="1" hangingPunct="1">
              <a:buNone/>
            </a:pPr>
            <a:endParaRPr lang="en-US" dirty="0" smtClean="0"/>
          </a:p>
          <a:p>
            <a:pPr eaLnBrk="1" hangingPunct="1">
              <a:buNone/>
            </a:pPr>
            <a:r>
              <a:rPr lang="en-US" sz="2800" b="1" dirty="0" smtClean="0">
                <a:latin typeface="Arial" pitchFamily="34" charset="0"/>
                <a:cs typeface="Arial" pitchFamily="34" charset="0"/>
              </a:rPr>
              <a:t>3 Lesson Plans</a:t>
            </a:r>
          </a:p>
          <a:p>
            <a:pPr eaLnBrk="1" hangingPunct="1">
              <a:buNone/>
            </a:pPr>
            <a:endParaRPr lang="en-US" sz="800" dirty="0" smtClean="0">
              <a:latin typeface="Arial" pitchFamily="34" charset="0"/>
              <a:cs typeface="Arial" pitchFamily="34" charset="0"/>
            </a:endParaRPr>
          </a:p>
          <a:p>
            <a:pPr eaLnBrk="1" hangingPunct="1">
              <a:spcAft>
                <a:spcPts val="1200"/>
              </a:spcAft>
            </a:pPr>
            <a:r>
              <a:rPr lang="en-US" sz="2400" dirty="0" smtClean="0">
                <a:latin typeface="Arial" pitchFamily="34" charset="0"/>
                <a:cs typeface="Arial" pitchFamily="34" charset="0"/>
              </a:rPr>
              <a:t>Lesson 2.1:  Why Can’t I Have Everything I Want?</a:t>
            </a:r>
          </a:p>
          <a:p>
            <a:pPr eaLnBrk="1" hangingPunct="1">
              <a:spcAft>
                <a:spcPts val="1200"/>
              </a:spcAft>
            </a:pPr>
            <a:r>
              <a:rPr lang="en-US" sz="2400" dirty="0" smtClean="0">
                <a:latin typeface="Arial" pitchFamily="34" charset="0"/>
                <a:cs typeface="Arial" pitchFamily="34" charset="0"/>
              </a:rPr>
              <a:t>Lesson 2.2:  Decisions About My Human Capital – What Is It, and How Do I Get Some?</a:t>
            </a:r>
          </a:p>
          <a:p>
            <a:pPr eaLnBrk="1" hangingPunct="1">
              <a:spcAft>
                <a:spcPts val="1200"/>
              </a:spcAft>
            </a:pPr>
            <a:r>
              <a:rPr lang="en-US" sz="2400" dirty="0" smtClean="0">
                <a:latin typeface="Arial" pitchFamily="34" charset="0"/>
                <a:cs typeface="Arial" pitchFamily="34" charset="0"/>
              </a:rPr>
              <a:t>Lesson 2.3:  Learning is a Lifetime Investment – Constructing a Career Roadmap</a:t>
            </a:r>
          </a:p>
          <a:p>
            <a:pPr eaLnBrk="1" hangingPunct="1">
              <a:buNone/>
            </a:pPr>
            <a:endParaRPr lang="en-US" dirty="0" smtClean="0"/>
          </a:p>
        </p:txBody>
      </p:sp>
      <p:pic>
        <p:nvPicPr>
          <p:cNvPr id="160774" name="Picture 6" descr="http://www.globaledgeservicescorp.com/yahoo_site_admin/assets/images/Human_Capital.21964437_std.png"/>
          <p:cNvPicPr>
            <a:picLocks noChangeAspect="1" noChangeArrowheads="1"/>
          </p:cNvPicPr>
          <p:nvPr/>
        </p:nvPicPr>
        <p:blipFill>
          <a:blip r:embed="rId3"/>
          <a:srcRect/>
          <a:stretch>
            <a:fillRect/>
          </a:stretch>
        </p:blipFill>
        <p:spPr bwMode="auto">
          <a:xfrm>
            <a:off x="5181600" y="533400"/>
            <a:ext cx="3615827" cy="2187575"/>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p>
            <a:fld id="{43BD2A94-E053-4D32-99EC-7BF9F54D16D6}" type="slidenum">
              <a:rPr lang="en-US"/>
              <a:pPr/>
              <a:t>31</a:t>
            </a:fld>
            <a:endParaRPr lang="en-US"/>
          </a:p>
        </p:txBody>
      </p:sp>
      <p:sp>
        <p:nvSpPr>
          <p:cNvPr id="15365" name="Rectangle 2"/>
          <p:cNvSpPr>
            <a:spLocks noGrp="1" noChangeArrowheads="1"/>
          </p:cNvSpPr>
          <p:nvPr>
            <p:ph type="title"/>
          </p:nvPr>
        </p:nvSpPr>
        <p:spPr/>
        <p:txBody>
          <a:bodyPr>
            <a:normAutofit/>
          </a:bodyPr>
          <a:lstStyle/>
          <a:p>
            <a:pPr eaLnBrk="1" hangingPunct="1"/>
            <a:r>
              <a:rPr lang="en-US" sz="3600" b="1" dirty="0" smtClean="0">
                <a:latin typeface="Arial" pitchFamily="34" charset="0"/>
                <a:cs typeface="Arial" pitchFamily="34" charset="0"/>
              </a:rPr>
              <a:t>Video 2 - Key Concepts</a:t>
            </a:r>
          </a:p>
        </p:txBody>
      </p:sp>
      <p:sp>
        <p:nvSpPr>
          <p:cNvPr id="15366" name="Rectangle 3"/>
          <p:cNvSpPr>
            <a:spLocks noGrp="1" noChangeArrowheads="1"/>
          </p:cNvSpPr>
          <p:nvPr>
            <p:ph type="body" idx="1"/>
          </p:nvPr>
        </p:nvSpPr>
        <p:spPr>
          <a:xfrm>
            <a:off x="762000" y="1371600"/>
            <a:ext cx="7772400" cy="4800600"/>
          </a:xfrm>
        </p:spPr>
        <p:txBody>
          <a:bodyPr>
            <a:normAutofit/>
          </a:bodyPr>
          <a:lstStyle/>
          <a:p>
            <a:pPr eaLnBrk="1" hangingPunct="1">
              <a:buNone/>
            </a:pPr>
            <a:endParaRPr lang="en-US" dirty="0" smtClean="0"/>
          </a:p>
          <a:p>
            <a:pPr eaLnBrk="1" hangingPunct="1"/>
            <a:r>
              <a:rPr lang="en-US" sz="2800" dirty="0" smtClean="0">
                <a:latin typeface="Arial" pitchFamily="34" charset="0"/>
                <a:cs typeface="Arial" pitchFamily="34" charset="0"/>
              </a:rPr>
              <a:t>Decision-making and problem solving</a:t>
            </a:r>
          </a:p>
          <a:p>
            <a:pPr eaLnBrk="1" hangingPunct="1"/>
            <a:r>
              <a:rPr lang="en-US" sz="2800" dirty="0" smtClean="0">
                <a:latin typeface="Arial" pitchFamily="34" charset="0"/>
                <a:cs typeface="Arial" pitchFamily="34" charset="0"/>
              </a:rPr>
              <a:t>Decisions have consequences</a:t>
            </a:r>
          </a:p>
          <a:p>
            <a:pPr eaLnBrk="1" hangingPunct="1"/>
            <a:r>
              <a:rPr lang="en-US" sz="2800" dirty="0" smtClean="0">
                <a:latin typeface="Arial" pitchFamily="34" charset="0"/>
                <a:cs typeface="Arial" pitchFamily="34" charset="0"/>
              </a:rPr>
              <a:t>Trade-offs</a:t>
            </a:r>
          </a:p>
          <a:p>
            <a:pPr eaLnBrk="1" hangingPunct="1"/>
            <a:r>
              <a:rPr lang="en-US" sz="2800" dirty="0" smtClean="0">
                <a:latin typeface="Arial" pitchFamily="34" charset="0"/>
                <a:cs typeface="Arial" pitchFamily="34" charset="0"/>
              </a:rPr>
              <a:t>Opportunity costs</a:t>
            </a:r>
          </a:p>
          <a:p>
            <a:pPr eaLnBrk="1" hangingPunct="1"/>
            <a:r>
              <a:rPr lang="en-US" sz="2800" dirty="0" smtClean="0">
                <a:latin typeface="Arial" pitchFamily="34" charset="0"/>
                <a:cs typeface="Arial" pitchFamily="34" charset="0"/>
              </a:rPr>
              <a:t>Alternatives</a:t>
            </a:r>
          </a:p>
          <a:p>
            <a:pPr eaLnBrk="1" hangingPunct="1"/>
            <a:r>
              <a:rPr lang="en-US" sz="2800" dirty="0" smtClean="0">
                <a:latin typeface="Arial" pitchFamily="34" charset="0"/>
                <a:cs typeface="Arial" pitchFamily="34" charset="0"/>
              </a:rPr>
              <a:t>Criteria</a:t>
            </a:r>
          </a:p>
          <a:p>
            <a:pPr eaLnBrk="1" hangingPunct="1"/>
            <a:r>
              <a:rPr lang="en-US" sz="2800" dirty="0" smtClean="0">
                <a:latin typeface="Arial" pitchFamily="34" charset="0"/>
                <a:cs typeface="Arial" pitchFamily="34" charset="0"/>
              </a:rPr>
              <a:t>Cost/benefit analysis</a:t>
            </a:r>
          </a:p>
          <a:p>
            <a:pPr eaLnBrk="1" hangingPunct="1"/>
            <a:r>
              <a:rPr lang="en-US" sz="2800" dirty="0" smtClean="0">
                <a:latin typeface="Arial" pitchFamily="34" charset="0"/>
                <a:cs typeface="Arial" pitchFamily="34" charset="0"/>
              </a:rPr>
              <a:t>Human capital</a:t>
            </a:r>
          </a:p>
          <a:p>
            <a:pPr eaLnBrk="1" hangingPunct="1"/>
            <a:endParaRPr lang="en-US" sz="2800" dirty="0" smtClean="0">
              <a:latin typeface="Arial" pitchFamily="34" charset="0"/>
              <a:cs typeface="Arial" pitchFamily="34" charset="0"/>
            </a:endParaRPr>
          </a:p>
          <a:p>
            <a:pPr eaLnBrk="1" hangingPunct="1"/>
            <a:endParaRPr lang="en-US" sz="2800" dirty="0" smtClean="0">
              <a:latin typeface="Arial" pitchFamily="34" charset="0"/>
              <a:cs typeface="Arial" pitchFamily="34" charset="0"/>
            </a:endParaRPr>
          </a:p>
        </p:txBody>
      </p:sp>
      <p:pic>
        <p:nvPicPr>
          <p:cNvPr id="5" name="Picture 13" descr="Cost%20-%20Benefit"/>
          <p:cNvPicPr>
            <a:picLocks noChangeAspect="1" noChangeArrowheads="1"/>
          </p:cNvPicPr>
          <p:nvPr/>
        </p:nvPicPr>
        <p:blipFill>
          <a:blip r:embed="rId3"/>
          <a:srcRect/>
          <a:stretch>
            <a:fillRect/>
          </a:stretch>
        </p:blipFill>
        <p:spPr bwMode="auto">
          <a:xfrm>
            <a:off x="5943600" y="2362200"/>
            <a:ext cx="3030538" cy="3276600"/>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3"/>
          <p:cNvSpPr>
            <a:spLocks noGrp="1"/>
          </p:cNvSpPr>
          <p:nvPr>
            <p:ph type="sldNum" sz="quarter" idx="12"/>
          </p:nvPr>
        </p:nvSpPr>
        <p:spPr>
          <a:noFill/>
        </p:spPr>
        <p:txBody>
          <a:bodyPr/>
          <a:lstStyle/>
          <a:p>
            <a:fld id="{CFBB9B6E-5792-4D1A-B541-48A43DBFAE82}" type="slidenum">
              <a:rPr lang="en-US"/>
              <a:pPr/>
              <a:t>32</a:t>
            </a:fld>
            <a:endParaRPr lang="en-US"/>
          </a:p>
        </p:txBody>
      </p:sp>
      <p:sp>
        <p:nvSpPr>
          <p:cNvPr id="33797"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33798" name="Picture 6"/>
          <p:cNvPicPr>
            <a:picLocks noChangeAspect="1" noChangeArrowheads="1"/>
          </p:cNvPicPr>
          <p:nvPr/>
        </p:nvPicPr>
        <p:blipFill>
          <a:blip r:embed="rId3"/>
          <a:srcRect l="1158" r="1158"/>
          <a:stretch>
            <a:fillRect/>
          </a:stretch>
        </p:blipFill>
        <p:spPr bwMode="auto">
          <a:xfrm>
            <a:off x="328613" y="1141413"/>
            <a:ext cx="8483600" cy="4797425"/>
          </a:xfrm>
          <a:prstGeom prst="rect">
            <a:avLst/>
          </a:prstGeom>
          <a:noFill/>
          <a:ln w="12700">
            <a:solidFill>
              <a:schemeClr val="bg2"/>
            </a:solidFill>
            <a:miter lim="800000"/>
            <a:headEnd/>
            <a:tailEnd/>
          </a:ln>
        </p:spPr>
      </p:pic>
      <p:sp>
        <p:nvSpPr>
          <p:cNvPr id="7" name="Rectangle 2"/>
          <p:cNvSpPr txBox="1">
            <a:spLocks noChangeArrowheads="1"/>
          </p:cNvSpPr>
          <p:nvPr/>
        </p:nvSpPr>
        <p:spPr>
          <a:xfrm>
            <a:off x="457200" y="304800"/>
            <a:ext cx="77724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Video 2 – Visuals and Activities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3"/>
          <p:cNvSpPr>
            <a:spLocks noGrp="1"/>
          </p:cNvSpPr>
          <p:nvPr>
            <p:ph type="sldNum" sz="quarter" idx="12"/>
          </p:nvPr>
        </p:nvSpPr>
        <p:spPr>
          <a:noFill/>
        </p:spPr>
        <p:txBody>
          <a:bodyPr/>
          <a:lstStyle/>
          <a:p>
            <a:fld id="{6735276D-B4C1-4A41-B657-1436377BE661}" type="slidenum">
              <a:rPr lang="en-US"/>
              <a:pPr/>
              <a:t>33</a:t>
            </a:fld>
            <a:endParaRPr lang="en-US"/>
          </a:p>
        </p:txBody>
      </p:sp>
      <p:sp>
        <p:nvSpPr>
          <p:cNvPr id="34821"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34822" name="Picture 5"/>
          <p:cNvPicPr>
            <a:picLocks noChangeAspect="1" noChangeArrowheads="1"/>
          </p:cNvPicPr>
          <p:nvPr/>
        </p:nvPicPr>
        <p:blipFill>
          <a:blip r:embed="rId3"/>
          <a:srcRect l="1239" b="17747"/>
          <a:stretch>
            <a:fillRect/>
          </a:stretch>
        </p:blipFill>
        <p:spPr bwMode="auto">
          <a:xfrm>
            <a:off x="633413" y="1141413"/>
            <a:ext cx="8016875" cy="4660900"/>
          </a:xfrm>
          <a:prstGeom prst="rect">
            <a:avLst/>
          </a:prstGeom>
          <a:noFill/>
          <a:ln w="12700">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3"/>
          <p:cNvSpPr>
            <a:spLocks noGrp="1"/>
          </p:cNvSpPr>
          <p:nvPr>
            <p:ph type="sldNum" sz="quarter" idx="12"/>
          </p:nvPr>
        </p:nvSpPr>
        <p:spPr>
          <a:noFill/>
        </p:spPr>
        <p:txBody>
          <a:bodyPr/>
          <a:lstStyle/>
          <a:p>
            <a:fld id="{B30FEA12-BDFA-40B2-B39F-31EEF6DD6BB7}" type="slidenum">
              <a:rPr lang="en-US"/>
              <a:pPr/>
              <a:t>34</a:t>
            </a:fld>
            <a:endParaRPr lang="en-US"/>
          </a:p>
        </p:txBody>
      </p:sp>
      <p:sp>
        <p:nvSpPr>
          <p:cNvPr id="35845"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35846" name="Picture 6"/>
          <p:cNvPicPr>
            <a:picLocks noChangeAspect="1" noChangeArrowheads="1"/>
          </p:cNvPicPr>
          <p:nvPr/>
        </p:nvPicPr>
        <p:blipFill>
          <a:blip r:embed="rId3"/>
          <a:srcRect/>
          <a:stretch>
            <a:fillRect/>
          </a:stretch>
        </p:blipFill>
        <p:spPr bwMode="auto">
          <a:xfrm>
            <a:off x="685800" y="1066800"/>
            <a:ext cx="7364413" cy="5438775"/>
          </a:xfrm>
          <a:prstGeom prst="rect">
            <a:avLst/>
          </a:prstGeom>
          <a:noFill/>
          <a:ln w="12700">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lide Number Placeholder 7"/>
          <p:cNvSpPr>
            <a:spLocks noGrp="1"/>
          </p:cNvSpPr>
          <p:nvPr>
            <p:ph type="sldNum" sz="quarter" idx="12"/>
          </p:nvPr>
        </p:nvSpPr>
        <p:spPr>
          <a:noFill/>
        </p:spPr>
        <p:txBody>
          <a:bodyPr/>
          <a:lstStyle/>
          <a:p>
            <a:fld id="{FACD6619-1D8D-43C2-99D9-E8F0476C863C}" type="slidenum">
              <a:rPr lang="en-US"/>
              <a:pPr/>
              <a:t>35</a:t>
            </a:fld>
            <a:endParaRPr lang="en-US"/>
          </a:p>
        </p:txBody>
      </p:sp>
      <p:sp>
        <p:nvSpPr>
          <p:cNvPr id="36870" name="Rectangle 3"/>
          <p:cNvSpPr>
            <a:spLocks noGrp="1" noChangeArrowheads="1"/>
          </p:cNvSpPr>
          <p:nvPr>
            <p:ph sz="quarter" idx="1"/>
          </p:nvPr>
        </p:nvSpPr>
        <p:spPr>
          <a:xfrm>
            <a:off x="609600" y="1905000"/>
            <a:ext cx="4189413" cy="2062163"/>
          </a:xfrm>
        </p:spPr>
        <p:txBody>
          <a:bodyPr/>
          <a:lstStyle/>
          <a:p>
            <a:pPr marL="0" indent="0" eaLnBrk="1" hangingPunct="1">
              <a:buFontTx/>
              <a:buNone/>
            </a:pPr>
            <a:r>
              <a:rPr lang="en-US" sz="2400" smtClean="0"/>
              <a:t>		</a:t>
            </a:r>
          </a:p>
        </p:txBody>
      </p:sp>
      <p:pic>
        <p:nvPicPr>
          <p:cNvPr id="36871" name="Picture 6"/>
          <p:cNvPicPr>
            <a:picLocks noChangeAspect="1" noChangeArrowheads="1"/>
          </p:cNvPicPr>
          <p:nvPr/>
        </p:nvPicPr>
        <p:blipFill>
          <a:blip r:embed="rId3"/>
          <a:srcRect t="1396" r="917"/>
          <a:stretch>
            <a:fillRect/>
          </a:stretch>
        </p:blipFill>
        <p:spPr bwMode="auto">
          <a:xfrm>
            <a:off x="364121" y="457201"/>
            <a:ext cx="8398879" cy="6032500"/>
          </a:xfrm>
          <a:prstGeom prst="rect">
            <a:avLst/>
          </a:prstGeom>
          <a:noFill/>
          <a:ln w="12700">
            <a:solidFill>
              <a:schemeClr val="bg2"/>
            </a:solidFill>
            <a:miter lim="800000"/>
            <a:headEnd/>
            <a:tailEnd/>
          </a:ln>
        </p:spPr>
      </p:pic>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Slide Number Placeholder 7"/>
          <p:cNvSpPr>
            <a:spLocks noGrp="1"/>
          </p:cNvSpPr>
          <p:nvPr>
            <p:ph type="sldNum" sz="quarter" idx="12"/>
          </p:nvPr>
        </p:nvSpPr>
        <p:spPr>
          <a:noFill/>
        </p:spPr>
        <p:txBody>
          <a:bodyPr/>
          <a:lstStyle/>
          <a:p>
            <a:fld id="{6C71838D-1CF0-4CB1-AAB6-C078BC37848B}" type="slidenum">
              <a:rPr lang="en-US"/>
              <a:pPr/>
              <a:t>36</a:t>
            </a:fld>
            <a:endParaRPr lang="en-US"/>
          </a:p>
        </p:txBody>
      </p:sp>
      <p:sp>
        <p:nvSpPr>
          <p:cNvPr id="37894" name="Rectangle 3"/>
          <p:cNvSpPr>
            <a:spLocks noGrp="1" noChangeArrowheads="1"/>
          </p:cNvSpPr>
          <p:nvPr>
            <p:ph sz="quarter" idx="1"/>
          </p:nvPr>
        </p:nvSpPr>
        <p:spPr>
          <a:xfrm>
            <a:off x="609600" y="1905000"/>
            <a:ext cx="4189413" cy="2062163"/>
          </a:xfrm>
        </p:spPr>
        <p:txBody>
          <a:bodyPr/>
          <a:lstStyle/>
          <a:p>
            <a:pPr marL="0" indent="0" eaLnBrk="1" hangingPunct="1">
              <a:buFontTx/>
              <a:buNone/>
            </a:pPr>
            <a:r>
              <a:rPr lang="en-US" sz="2400" smtClean="0"/>
              <a:t>		</a:t>
            </a:r>
          </a:p>
        </p:txBody>
      </p:sp>
      <p:pic>
        <p:nvPicPr>
          <p:cNvPr id="37895" name="Picture 6"/>
          <p:cNvPicPr>
            <a:picLocks noChangeAspect="1" noChangeArrowheads="1"/>
          </p:cNvPicPr>
          <p:nvPr/>
        </p:nvPicPr>
        <p:blipFill>
          <a:blip r:embed="rId3"/>
          <a:srcRect t="2583"/>
          <a:stretch>
            <a:fillRect/>
          </a:stretch>
        </p:blipFill>
        <p:spPr bwMode="auto">
          <a:xfrm>
            <a:off x="457201" y="378606"/>
            <a:ext cx="8229599" cy="5945993"/>
          </a:xfrm>
          <a:prstGeom prst="rect">
            <a:avLst/>
          </a:prstGeom>
          <a:noFill/>
          <a:ln w="12700">
            <a:solidFill>
              <a:schemeClr val="bg2"/>
            </a:solidFill>
            <a:miter lim="800000"/>
            <a:headEnd/>
            <a:tailEnd/>
          </a:ln>
        </p:spPr>
      </p:pic>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p:cNvSpPr>
            <a:spLocks noGrp="1"/>
          </p:cNvSpPr>
          <p:nvPr>
            <p:ph type="dt" sz="quarter" idx="10"/>
          </p:nvPr>
        </p:nvSpPr>
        <p:spPr>
          <a:noFill/>
        </p:spPr>
        <p:txBody>
          <a:bodyPr/>
          <a:lstStyle/>
          <a:p>
            <a:fld id="{83F33020-FAF8-46BF-8673-8EFDAFD4E6DF}" type="datetime3">
              <a:rPr lang="en-US"/>
              <a:pPr/>
              <a:t>6 November 2008</a:t>
            </a:fld>
            <a:endParaRPr lang="en-US"/>
          </a:p>
        </p:txBody>
      </p:sp>
      <p:sp>
        <p:nvSpPr>
          <p:cNvPr id="38915" name="Footer Placeholder 2"/>
          <p:cNvSpPr>
            <a:spLocks noGrp="1"/>
          </p:cNvSpPr>
          <p:nvPr>
            <p:ph type="ftr" sz="quarter" idx="11"/>
          </p:nvPr>
        </p:nvSpPr>
        <p:spPr>
          <a:noFill/>
        </p:spPr>
        <p:txBody>
          <a:bodyPr/>
          <a:lstStyle/>
          <a:p>
            <a:r>
              <a:rPr lang="en-US"/>
              <a:t>FINANCING YOUR FUTURE © NATIONAL COUNCIL ON ECONOMIC EDUCATION, NEW YORK, N.Y.</a:t>
            </a:r>
          </a:p>
        </p:txBody>
      </p:sp>
      <p:sp>
        <p:nvSpPr>
          <p:cNvPr id="38916" name="Slide Number Placeholder 3"/>
          <p:cNvSpPr>
            <a:spLocks noGrp="1"/>
          </p:cNvSpPr>
          <p:nvPr>
            <p:ph type="sldNum" sz="quarter" idx="12"/>
          </p:nvPr>
        </p:nvSpPr>
        <p:spPr>
          <a:noFill/>
        </p:spPr>
        <p:txBody>
          <a:bodyPr/>
          <a:lstStyle/>
          <a:p>
            <a:fld id="{C4C46034-11D7-40C9-A2B8-3BC1ADF38DFF}" type="slidenum">
              <a:rPr lang="en-US"/>
              <a:pPr/>
              <a:t>37</a:t>
            </a:fld>
            <a:endParaRPr lang="en-US"/>
          </a:p>
        </p:txBody>
      </p:sp>
      <p:sp>
        <p:nvSpPr>
          <p:cNvPr id="38917"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38918" name="Picture 9"/>
          <p:cNvPicPr>
            <a:picLocks noChangeAspect="1" noChangeArrowheads="1"/>
          </p:cNvPicPr>
          <p:nvPr/>
        </p:nvPicPr>
        <p:blipFill>
          <a:blip r:embed="rId3"/>
          <a:srcRect/>
          <a:stretch>
            <a:fillRect/>
          </a:stretch>
        </p:blipFill>
        <p:spPr bwMode="auto">
          <a:xfrm>
            <a:off x="1752600" y="1141413"/>
            <a:ext cx="5543550" cy="5314950"/>
          </a:xfrm>
          <a:prstGeom prst="rect">
            <a:avLst/>
          </a:prstGeom>
          <a:noFill/>
          <a:ln w="12700">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3"/>
          <p:cNvSpPr>
            <a:spLocks noGrp="1"/>
          </p:cNvSpPr>
          <p:nvPr>
            <p:ph type="sldNum" sz="quarter" idx="12"/>
          </p:nvPr>
        </p:nvSpPr>
        <p:spPr>
          <a:noFill/>
        </p:spPr>
        <p:txBody>
          <a:bodyPr/>
          <a:lstStyle/>
          <a:p>
            <a:fld id="{D185B043-2018-4927-9EF2-36E72D417C3C}" type="slidenum">
              <a:rPr lang="en-US"/>
              <a:pPr/>
              <a:t>38</a:t>
            </a:fld>
            <a:endParaRPr lang="en-US"/>
          </a:p>
        </p:txBody>
      </p:sp>
      <p:sp>
        <p:nvSpPr>
          <p:cNvPr id="39941"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39942" name="Picture 7"/>
          <p:cNvPicPr>
            <a:picLocks noChangeAspect="1" noChangeArrowheads="1"/>
          </p:cNvPicPr>
          <p:nvPr/>
        </p:nvPicPr>
        <p:blipFill>
          <a:blip r:embed="rId3"/>
          <a:srcRect/>
          <a:stretch>
            <a:fillRect/>
          </a:stretch>
        </p:blipFill>
        <p:spPr bwMode="auto">
          <a:xfrm>
            <a:off x="685800" y="1141413"/>
            <a:ext cx="7675563" cy="5353050"/>
          </a:xfrm>
          <a:prstGeom prst="rect">
            <a:avLst/>
          </a:prstGeom>
          <a:noFill/>
          <a:ln w="12700">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p>
            <a:fld id="{43BD2A94-E053-4D32-99EC-7BF9F54D16D6}" type="slidenum">
              <a:rPr lang="en-US"/>
              <a:pPr/>
              <a:t>39</a:t>
            </a:fld>
            <a:endParaRPr lang="en-US"/>
          </a:p>
        </p:txBody>
      </p:sp>
      <p:sp>
        <p:nvSpPr>
          <p:cNvPr id="15365" name="Rectangle 2"/>
          <p:cNvSpPr>
            <a:spLocks noGrp="1" noChangeArrowheads="1"/>
          </p:cNvSpPr>
          <p:nvPr>
            <p:ph type="title"/>
          </p:nvPr>
        </p:nvSpPr>
        <p:spPr>
          <a:xfrm>
            <a:off x="533400" y="274638"/>
            <a:ext cx="8153400" cy="1143000"/>
          </a:xfrm>
        </p:spPr>
        <p:txBody>
          <a:bodyPr>
            <a:normAutofit/>
          </a:bodyPr>
          <a:lstStyle/>
          <a:p>
            <a:pPr eaLnBrk="1" hangingPunct="1"/>
            <a:r>
              <a:rPr lang="en-US" sz="3200" b="1" dirty="0" smtClean="0">
                <a:latin typeface="Arial" pitchFamily="34" charset="0"/>
                <a:cs typeface="Arial" pitchFamily="34" charset="0"/>
              </a:rPr>
              <a:t>Video </a:t>
            </a:r>
            <a:r>
              <a:rPr lang="en-US" sz="3200" b="1" dirty="0" smtClean="0">
                <a:latin typeface="Arial" pitchFamily="34" charset="0"/>
                <a:cs typeface="Arial" pitchFamily="34" charset="0"/>
              </a:rPr>
              <a:t>2</a:t>
            </a:r>
            <a:r>
              <a:rPr lang="en-US" sz="3200" b="1" dirty="0" smtClean="0">
                <a:latin typeface="Arial" pitchFamily="34" charset="0"/>
                <a:cs typeface="Arial" pitchFamily="34" charset="0"/>
              </a:rPr>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Activity – Decision-Making Process</a:t>
            </a:r>
          </a:p>
        </p:txBody>
      </p:sp>
      <p:sp>
        <p:nvSpPr>
          <p:cNvPr id="5" name="Rectangle 3"/>
          <p:cNvSpPr>
            <a:spLocks noGrp="1" noChangeArrowheads="1"/>
          </p:cNvSpPr>
          <p:nvPr>
            <p:ph type="body" idx="1"/>
          </p:nvPr>
        </p:nvSpPr>
        <p:spPr>
          <a:xfrm>
            <a:off x="381000" y="1600200"/>
            <a:ext cx="7772400" cy="4572000"/>
          </a:xfrm>
        </p:spPr>
        <p:txBody>
          <a:bodyPr/>
          <a:lstStyle/>
          <a:p>
            <a:pPr marL="533400" indent="-533400">
              <a:spcBef>
                <a:spcPct val="0"/>
              </a:spcBef>
              <a:buClr>
                <a:srgbClr val="3399FF"/>
              </a:buClr>
              <a:buFont typeface="Wingdings" pitchFamily="2" charset="2"/>
              <a:buNone/>
            </a:pPr>
            <a:r>
              <a:rPr lang="en-US" dirty="0" smtClean="0">
                <a:latin typeface="Arial" pitchFamily="34" charset="0"/>
                <a:cs typeface="Arial" pitchFamily="34" charset="0"/>
              </a:rPr>
              <a:t>Step </a:t>
            </a:r>
            <a:r>
              <a:rPr lang="en-US" dirty="0">
                <a:latin typeface="Arial" pitchFamily="34" charset="0"/>
                <a:cs typeface="Arial" pitchFamily="34" charset="0"/>
              </a:rPr>
              <a:t>1:  Define the </a:t>
            </a:r>
            <a:r>
              <a:rPr lang="en-US" sz="3800" b="1" dirty="0">
                <a:latin typeface="Arial" pitchFamily="34" charset="0"/>
                <a:cs typeface="Arial" pitchFamily="34" charset="0"/>
              </a:rPr>
              <a:t>P</a:t>
            </a:r>
            <a:r>
              <a:rPr lang="en-US" dirty="0">
                <a:latin typeface="Arial" pitchFamily="34" charset="0"/>
                <a:cs typeface="Arial" pitchFamily="34" charset="0"/>
              </a:rPr>
              <a:t>roblem.</a:t>
            </a:r>
          </a:p>
          <a:p>
            <a:pPr marL="533400" indent="-533400">
              <a:spcBef>
                <a:spcPct val="0"/>
              </a:spcBef>
              <a:buClr>
                <a:srgbClr val="3399FF"/>
              </a:buClr>
            </a:pPr>
            <a:endParaRPr lang="en-US" sz="1600" dirty="0">
              <a:latin typeface="Arial" pitchFamily="34" charset="0"/>
              <a:cs typeface="Arial" pitchFamily="34" charset="0"/>
            </a:endParaRPr>
          </a:p>
          <a:p>
            <a:pPr marL="533400" indent="-533400">
              <a:spcBef>
                <a:spcPct val="0"/>
              </a:spcBef>
              <a:buClr>
                <a:srgbClr val="3399FF"/>
              </a:buClr>
              <a:buFont typeface="Wingdings" pitchFamily="2" charset="2"/>
              <a:buNone/>
            </a:pPr>
            <a:r>
              <a:rPr lang="en-US" dirty="0">
                <a:latin typeface="Arial" pitchFamily="34" charset="0"/>
                <a:cs typeface="Arial" pitchFamily="34" charset="0"/>
              </a:rPr>
              <a:t>Step 2:  List your </a:t>
            </a:r>
            <a:r>
              <a:rPr lang="en-US" sz="3800" b="1" dirty="0">
                <a:latin typeface="Arial" pitchFamily="34" charset="0"/>
                <a:cs typeface="Arial" pitchFamily="34" charset="0"/>
              </a:rPr>
              <a:t>A</a:t>
            </a:r>
            <a:r>
              <a:rPr lang="en-US" dirty="0">
                <a:latin typeface="Arial" pitchFamily="34" charset="0"/>
                <a:cs typeface="Arial" pitchFamily="34" charset="0"/>
              </a:rPr>
              <a:t>lternatives.</a:t>
            </a:r>
          </a:p>
          <a:p>
            <a:pPr marL="533400" indent="-533400">
              <a:spcBef>
                <a:spcPct val="0"/>
              </a:spcBef>
              <a:buClr>
                <a:srgbClr val="3399FF"/>
              </a:buClr>
              <a:buFont typeface="Wingdings" pitchFamily="2" charset="2"/>
              <a:buNone/>
            </a:pPr>
            <a:endParaRPr lang="en-US" sz="1600" dirty="0">
              <a:latin typeface="Arial" pitchFamily="34" charset="0"/>
              <a:cs typeface="Arial" pitchFamily="34" charset="0"/>
            </a:endParaRPr>
          </a:p>
          <a:p>
            <a:pPr marL="533400" indent="-533400">
              <a:spcBef>
                <a:spcPct val="0"/>
              </a:spcBef>
              <a:buClr>
                <a:srgbClr val="3399FF"/>
              </a:buClr>
              <a:buFont typeface="Wingdings" pitchFamily="2" charset="2"/>
              <a:buNone/>
            </a:pPr>
            <a:r>
              <a:rPr lang="en-US" dirty="0">
                <a:latin typeface="Arial" pitchFamily="34" charset="0"/>
                <a:cs typeface="Arial" pitchFamily="34" charset="0"/>
              </a:rPr>
              <a:t>Step 3:  Identify your </a:t>
            </a:r>
            <a:r>
              <a:rPr lang="en-US" sz="3800" b="1" dirty="0">
                <a:latin typeface="Arial" pitchFamily="34" charset="0"/>
                <a:cs typeface="Arial" pitchFamily="34" charset="0"/>
              </a:rPr>
              <a:t>C</a:t>
            </a:r>
            <a:r>
              <a:rPr lang="en-US" dirty="0">
                <a:latin typeface="Arial" pitchFamily="34" charset="0"/>
                <a:cs typeface="Arial" pitchFamily="34" charset="0"/>
              </a:rPr>
              <a:t>riteria.</a:t>
            </a:r>
          </a:p>
          <a:p>
            <a:pPr marL="533400" indent="-533400">
              <a:spcBef>
                <a:spcPct val="0"/>
              </a:spcBef>
              <a:buClr>
                <a:srgbClr val="3399FF"/>
              </a:buClr>
              <a:buFont typeface="Wingdings" pitchFamily="2" charset="2"/>
              <a:buNone/>
            </a:pPr>
            <a:endParaRPr lang="en-US" sz="1600" dirty="0">
              <a:latin typeface="Arial" pitchFamily="34" charset="0"/>
              <a:cs typeface="Arial" pitchFamily="34" charset="0"/>
            </a:endParaRPr>
          </a:p>
          <a:p>
            <a:pPr marL="533400" indent="-533400">
              <a:spcBef>
                <a:spcPct val="0"/>
              </a:spcBef>
              <a:buClr>
                <a:srgbClr val="3399FF"/>
              </a:buClr>
              <a:buFont typeface="Wingdings" pitchFamily="2" charset="2"/>
              <a:buNone/>
            </a:pPr>
            <a:r>
              <a:rPr lang="en-US" dirty="0">
                <a:latin typeface="Arial" pitchFamily="34" charset="0"/>
                <a:cs typeface="Arial" pitchFamily="34" charset="0"/>
              </a:rPr>
              <a:t>Step 4:  </a:t>
            </a:r>
            <a:r>
              <a:rPr lang="en-US" sz="3800" b="1" dirty="0">
                <a:latin typeface="Arial" pitchFamily="34" charset="0"/>
                <a:cs typeface="Arial" pitchFamily="34" charset="0"/>
              </a:rPr>
              <a:t>E</a:t>
            </a:r>
            <a:r>
              <a:rPr lang="en-US" dirty="0">
                <a:latin typeface="Arial" pitchFamily="34" charset="0"/>
                <a:cs typeface="Arial" pitchFamily="34" charset="0"/>
              </a:rPr>
              <a:t>valuate your </a:t>
            </a:r>
            <a:r>
              <a:rPr lang="en-US" dirty="0" smtClean="0">
                <a:latin typeface="Arial" pitchFamily="34" charset="0"/>
                <a:cs typeface="Arial" pitchFamily="34" charset="0"/>
              </a:rPr>
              <a:t>alternatives                    </a:t>
            </a:r>
          </a:p>
          <a:p>
            <a:pPr marL="533400" indent="-533400">
              <a:spcBef>
                <a:spcPct val="0"/>
              </a:spcBef>
              <a:buClr>
                <a:srgbClr val="3399FF"/>
              </a:buClr>
              <a:buFont typeface="Wingdings" pitchFamily="2" charset="2"/>
              <a:buNone/>
            </a:pPr>
            <a:r>
              <a:rPr lang="en-US" dirty="0" smtClean="0">
                <a:latin typeface="Arial" pitchFamily="34" charset="0"/>
                <a:cs typeface="Arial" pitchFamily="34" charset="0"/>
              </a:rPr>
              <a:t>              based </a:t>
            </a:r>
            <a:r>
              <a:rPr lang="en-US" dirty="0">
                <a:latin typeface="Arial" pitchFamily="34" charset="0"/>
                <a:cs typeface="Arial" pitchFamily="34" charset="0"/>
              </a:rPr>
              <a:t>upon the criteria.</a:t>
            </a:r>
          </a:p>
          <a:p>
            <a:pPr marL="533400" indent="-533400">
              <a:spcBef>
                <a:spcPct val="0"/>
              </a:spcBef>
              <a:buClr>
                <a:srgbClr val="3399FF"/>
              </a:buClr>
              <a:buFont typeface="Wingdings" pitchFamily="2" charset="2"/>
              <a:buNone/>
            </a:pPr>
            <a:r>
              <a:rPr lang="en-US" sz="1600" dirty="0">
                <a:latin typeface="Arial" pitchFamily="34" charset="0"/>
                <a:cs typeface="Arial" pitchFamily="34" charset="0"/>
              </a:rPr>
              <a:t>	</a:t>
            </a:r>
          </a:p>
          <a:p>
            <a:pPr marL="533400" indent="-533400">
              <a:spcBef>
                <a:spcPct val="0"/>
              </a:spcBef>
              <a:buClr>
                <a:srgbClr val="3399FF"/>
              </a:buClr>
              <a:buFont typeface="Wingdings" pitchFamily="2" charset="2"/>
              <a:buNone/>
            </a:pPr>
            <a:r>
              <a:rPr lang="en-US" dirty="0">
                <a:latin typeface="Arial" pitchFamily="34" charset="0"/>
                <a:cs typeface="Arial" pitchFamily="34" charset="0"/>
              </a:rPr>
              <a:t>Step 5:  Make a </a:t>
            </a:r>
            <a:r>
              <a:rPr lang="en-US" sz="3800" b="1" dirty="0">
                <a:latin typeface="Arial" pitchFamily="34" charset="0"/>
                <a:cs typeface="Arial" pitchFamily="34" charset="0"/>
              </a:rPr>
              <a:t>D</a:t>
            </a:r>
            <a:r>
              <a:rPr lang="en-US" dirty="0">
                <a:latin typeface="Arial" pitchFamily="34" charset="0"/>
                <a:cs typeface="Arial" pitchFamily="34" charset="0"/>
              </a:rPr>
              <a:t>ecision.</a:t>
            </a:r>
          </a:p>
          <a:p>
            <a:pPr marL="533400" indent="-533400">
              <a:spcBef>
                <a:spcPct val="0"/>
              </a:spcBef>
              <a:buClr>
                <a:srgbClr val="3399FF"/>
              </a:buClr>
            </a:pPr>
            <a:endParaRPr lang="en-US" dirty="0"/>
          </a:p>
          <a:p>
            <a:pPr marL="533400" indent="-533400">
              <a:spcBef>
                <a:spcPct val="0"/>
              </a:spcBef>
              <a:buClr>
                <a:srgbClr val="3399FF"/>
              </a:buClr>
            </a:pPr>
            <a:endParaRPr lang="en-US" dirty="0"/>
          </a:p>
          <a:p>
            <a:pPr marL="533400" indent="-533400">
              <a:spcBef>
                <a:spcPct val="0"/>
              </a:spcBef>
              <a:buClr>
                <a:srgbClr val="3399FF"/>
              </a:buClr>
            </a:pPr>
            <a:endParaRPr lang="en-US" dirty="0"/>
          </a:p>
          <a:p>
            <a:pPr marL="533400" indent="-533400">
              <a:buClr>
                <a:srgbClr val="3399FF"/>
              </a:buClr>
              <a:buFont typeface="Wingdings" pitchFamily="2" charset="2"/>
              <a:buNone/>
            </a:pPr>
            <a:endParaRPr lang="en-US" dirty="0"/>
          </a:p>
        </p:txBody>
      </p:sp>
      <p:pic>
        <p:nvPicPr>
          <p:cNvPr id="313346" name="Picture 2" descr="http://courtneytuttle.com/images/payperpost-realrank-decisions.jpg"/>
          <p:cNvPicPr>
            <a:picLocks noChangeAspect="1" noChangeArrowheads="1"/>
          </p:cNvPicPr>
          <p:nvPr/>
        </p:nvPicPr>
        <p:blipFill>
          <a:blip r:embed="rId3"/>
          <a:srcRect/>
          <a:stretch>
            <a:fillRect/>
          </a:stretch>
        </p:blipFill>
        <p:spPr bwMode="auto">
          <a:xfrm>
            <a:off x="6172200" y="2286000"/>
            <a:ext cx="2381250" cy="2371725"/>
          </a:xfrm>
          <a:prstGeom prst="rect">
            <a:avLst/>
          </a:prstGeom>
          <a:noFill/>
        </p:spPr>
      </p:pic>
      <p:pic>
        <p:nvPicPr>
          <p:cNvPr id="313350" name="Picture 6" descr="http://www.cartoonstock.com/newscartoons/cartoonists/mba/lowres/mban694l.jpg"/>
          <p:cNvPicPr>
            <a:picLocks noChangeAspect="1" noChangeArrowheads="1"/>
          </p:cNvPicPr>
          <p:nvPr/>
        </p:nvPicPr>
        <p:blipFill>
          <a:blip r:embed="rId4"/>
          <a:srcRect/>
          <a:stretch>
            <a:fillRect/>
          </a:stretch>
        </p:blipFill>
        <p:spPr bwMode="auto">
          <a:xfrm>
            <a:off x="5867400" y="1752600"/>
            <a:ext cx="2908300" cy="3342874"/>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itchFamily="34" charset="0"/>
                <a:cs typeface="Arial" pitchFamily="34" charset="0"/>
              </a:rPr>
              <a:t>Financing Your Future</a:t>
            </a:r>
            <a:endParaRPr lang="en-US" b="1" dirty="0">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r>
              <a:rPr lang="en-US" dirty="0" smtClean="0">
                <a:latin typeface="Arial" pitchFamily="34" charset="0"/>
                <a:cs typeface="Arial" pitchFamily="34" charset="0"/>
              </a:rPr>
              <a:t>5 videos</a:t>
            </a:r>
          </a:p>
          <a:p>
            <a:r>
              <a:rPr lang="en-US" dirty="0" smtClean="0">
                <a:latin typeface="Arial" pitchFamily="34" charset="0"/>
                <a:cs typeface="Arial" pitchFamily="34" charset="0"/>
              </a:rPr>
              <a:t>15 lesson plans – 3 for each video</a:t>
            </a:r>
          </a:p>
          <a:p>
            <a:r>
              <a:rPr lang="en-US" dirty="0" smtClean="0">
                <a:latin typeface="Arial" pitchFamily="34" charset="0"/>
                <a:cs typeface="Arial" pitchFamily="34" charset="0"/>
              </a:rPr>
              <a:t>Glossary of terms</a:t>
            </a:r>
          </a:p>
          <a:p>
            <a:r>
              <a:rPr lang="en-US" dirty="0" smtClean="0">
                <a:latin typeface="Arial" pitchFamily="34" charset="0"/>
                <a:cs typeface="Arial" pitchFamily="34" charset="0"/>
              </a:rPr>
              <a:t>Test bank (pre- and post-test questions)</a:t>
            </a:r>
          </a:p>
          <a:p>
            <a:r>
              <a:rPr lang="en-US" dirty="0" smtClean="0">
                <a:latin typeface="Arial" pitchFamily="34" charset="0"/>
                <a:cs typeface="Arial" pitchFamily="34" charset="0"/>
              </a:rPr>
              <a:t>Table of correlations to learning standards for economics, mathematics, and personal finance</a:t>
            </a:r>
          </a:p>
          <a:p>
            <a:endParaRPr lang="en-US" dirty="0">
              <a:latin typeface="Arial" pitchFamily="34" charset="0"/>
              <a:cs typeface="Arial" pitchFamily="34" charset="0"/>
            </a:endParaRPr>
          </a:p>
        </p:txBody>
      </p:sp>
      <p:pic>
        <p:nvPicPr>
          <p:cNvPr id="1026" name="Picture 2" descr="Financing Your Future: A Complete Personal Finance Program on DVD For High School Teachers And Their Students"/>
          <p:cNvPicPr>
            <a:picLocks noChangeAspect="1" noChangeArrowheads="1"/>
          </p:cNvPicPr>
          <p:nvPr/>
        </p:nvPicPr>
        <p:blipFill>
          <a:blip r:embed="rId3"/>
          <a:srcRect/>
          <a:stretch>
            <a:fillRect/>
          </a:stretch>
        </p:blipFill>
        <p:spPr bwMode="auto">
          <a:xfrm>
            <a:off x="5791200" y="4267200"/>
            <a:ext cx="2362200" cy="23622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sz="half" idx="1"/>
          </p:nvPr>
        </p:nvSpPr>
        <p:spPr>
          <a:xfrm>
            <a:off x="1752600" y="1524000"/>
            <a:ext cx="5715000" cy="685800"/>
          </a:xfrm>
        </p:spPr>
        <p:txBody>
          <a:bodyPr/>
          <a:lstStyle/>
          <a:p>
            <a:pPr algn="ctr">
              <a:buFont typeface="Wingdings" pitchFamily="2" charset="2"/>
              <a:buNone/>
            </a:pPr>
            <a:r>
              <a:rPr lang="en-US" sz="3400" b="1" dirty="0">
                <a:latin typeface="Arial" pitchFamily="34" charset="0"/>
                <a:cs typeface="Arial" pitchFamily="34" charset="0"/>
              </a:rPr>
              <a:t>Which Cookie is Best?</a:t>
            </a:r>
          </a:p>
          <a:p>
            <a:pPr algn="ctr">
              <a:buFont typeface="Wingdings" pitchFamily="2" charset="2"/>
              <a:buNone/>
            </a:pPr>
            <a:endParaRPr lang="en-US" sz="3400" b="1" dirty="0">
              <a:latin typeface="Arial" pitchFamily="34" charset="0"/>
              <a:cs typeface="Arial" pitchFamily="34" charset="0"/>
            </a:endParaRPr>
          </a:p>
        </p:txBody>
      </p:sp>
      <p:graphicFrame>
        <p:nvGraphicFramePr>
          <p:cNvPr id="136297" name="Group 105"/>
          <p:cNvGraphicFramePr>
            <a:graphicFrameLocks noGrp="1"/>
          </p:cNvGraphicFramePr>
          <p:nvPr>
            <p:ph sz="quarter" idx="3"/>
          </p:nvPr>
        </p:nvGraphicFramePr>
        <p:xfrm>
          <a:off x="609600" y="2362200"/>
          <a:ext cx="7772400" cy="3507614"/>
        </p:xfrm>
        <a:graphic>
          <a:graphicData uri="http://schemas.openxmlformats.org/drawingml/2006/table">
            <a:tbl>
              <a:tblPr/>
              <a:tblGrid>
                <a:gridCol w="1295400"/>
                <a:gridCol w="1295400"/>
                <a:gridCol w="1295400"/>
                <a:gridCol w="1295400"/>
                <a:gridCol w="1295400"/>
                <a:gridCol w="1295400"/>
              </a:tblGrid>
              <a:tr h="833438">
                <a:tc>
                  <a:txBody>
                    <a:bodyPr/>
                    <a:lstStyle/>
                    <a:p>
                      <a:pPr marL="0" marR="0" lvl="0" indent="0" algn="l" defTabSz="914400" rtl="0" eaLnBrk="1" fontAlgn="base" latinLnBrk="0" hangingPunct="1">
                        <a:lnSpc>
                          <a:spcPct val="50000"/>
                        </a:lnSpc>
                        <a:spcBef>
                          <a:spcPct val="20000"/>
                        </a:spcBef>
                        <a:spcAft>
                          <a:spcPct val="0"/>
                        </a:spcAft>
                        <a:buClr>
                          <a:schemeClr val="hlink"/>
                        </a:buClr>
                        <a:buSzPct val="80000"/>
                        <a:buFont typeface="Wingdings" pitchFamily="2" charset="2"/>
                        <a:buNone/>
                        <a:tabLst/>
                      </a:pPr>
                      <a:endParaRPr kumimoji="0" lang="en-US" sz="12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50000"/>
                        </a:lnSpc>
                        <a:spcBef>
                          <a:spcPct val="20000"/>
                        </a:spcBef>
                        <a:spcAft>
                          <a:spcPct val="0"/>
                        </a:spcAft>
                        <a:buClr>
                          <a:schemeClr val="hlink"/>
                        </a:buClr>
                        <a:buSzPct val="80000"/>
                        <a:buFont typeface="Wingdings" pitchFamily="2" charset="2"/>
                        <a:buNone/>
                        <a:tabLst/>
                      </a:pPr>
                      <a:r>
                        <a:rPr kumimoji="0" lang="en-US" sz="1200" b="1" i="0" u="none" strike="noStrike" cap="none" normalizeH="0" baseline="0" smtClean="0">
                          <a:ln>
                            <a:noFill/>
                          </a:ln>
                          <a:solidFill>
                            <a:schemeClr val="tx1"/>
                          </a:solidFill>
                          <a:effectLst/>
                          <a:latin typeface="Arial" charset="0"/>
                        </a:rPr>
                        <a:t>             Criteria</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1" i="0" u="none" strike="noStrike" cap="none" normalizeH="0" baseline="0" smtClean="0">
                          <a:ln>
                            <a:noFill/>
                          </a:ln>
                          <a:solidFill>
                            <a:schemeClr val="tx1"/>
                          </a:solidFill>
                          <a:effectLst/>
                          <a:latin typeface="Arial" charset="0"/>
                        </a:rPr>
                        <a:t>Alternatives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8838">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80000"/>
                        <a:buFont typeface="Wingdings" pitchFamily="2" charset="2"/>
                        <a:buNone/>
                        <a:tabLst/>
                      </a:pPr>
                      <a:r>
                        <a:rPr kumimoji="0" lang="en-US" sz="3800" b="1"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80000"/>
                        <a:buFont typeface="Wingdings" pitchFamily="2" charset="2"/>
                        <a:buNone/>
                        <a:tabLst/>
                      </a:pPr>
                      <a:r>
                        <a:rPr kumimoji="0" lang="en-US" sz="3800" b="1" i="0" u="none" strike="noStrike" cap="none" normalizeH="0" baseline="0" smtClean="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8838">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80000"/>
                        <a:buFont typeface="Wingdings" pitchFamily="2" charset="2"/>
                        <a:buNone/>
                        <a:tabLst/>
                      </a:pPr>
                      <a:r>
                        <a:rPr kumimoji="0" lang="en-US" sz="3800" b="1" i="0" u="none" strike="noStrike" cap="none" normalizeH="0" baseline="0" smtClean="0">
                          <a:ln>
                            <a:noFill/>
                          </a:ln>
                          <a:solidFill>
                            <a:schemeClr val="tx1"/>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6293" name="Line 101"/>
          <p:cNvSpPr>
            <a:spLocks noChangeShapeType="1"/>
          </p:cNvSpPr>
          <p:nvPr/>
        </p:nvSpPr>
        <p:spPr bwMode="auto">
          <a:xfrm>
            <a:off x="609600" y="2362200"/>
            <a:ext cx="1295400" cy="914400"/>
          </a:xfrm>
          <a:prstGeom prst="line">
            <a:avLst/>
          </a:prstGeom>
          <a:noFill/>
          <a:ln w="9525">
            <a:solidFill>
              <a:schemeClr val="tx1"/>
            </a:solidFill>
            <a:round/>
            <a:headEnd/>
            <a:tailEnd/>
          </a:ln>
          <a:effectLst/>
        </p:spPr>
        <p:txBody>
          <a:bodyPr/>
          <a:lstStyle/>
          <a:p>
            <a:endParaRPr lang="en-US"/>
          </a:p>
        </p:txBody>
      </p:sp>
      <p:sp>
        <p:nvSpPr>
          <p:cNvPr id="136294" name="Line 102"/>
          <p:cNvSpPr>
            <a:spLocks noChangeShapeType="1"/>
          </p:cNvSpPr>
          <p:nvPr/>
        </p:nvSpPr>
        <p:spPr bwMode="auto">
          <a:xfrm>
            <a:off x="1371600" y="2743200"/>
            <a:ext cx="381000" cy="0"/>
          </a:xfrm>
          <a:prstGeom prst="line">
            <a:avLst/>
          </a:prstGeom>
          <a:noFill/>
          <a:ln w="9525">
            <a:solidFill>
              <a:schemeClr val="tx1"/>
            </a:solidFill>
            <a:round/>
            <a:headEnd/>
            <a:tailEnd type="triangle" w="med" len="med"/>
          </a:ln>
          <a:effectLst/>
        </p:spPr>
        <p:txBody>
          <a:bodyPr/>
          <a:lstStyle/>
          <a:p>
            <a:endParaRPr lang="en-US"/>
          </a:p>
        </p:txBody>
      </p:sp>
      <p:sp>
        <p:nvSpPr>
          <p:cNvPr id="136295" name="Line 103"/>
          <p:cNvSpPr>
            <a:spLocks noChangeShapeType="1"/>
          </p:cNvSpPr>
          <p:nvPr/>
        </p:nvSpPr>
        <p:spPr bwMode="auto">
          <a:xfrm>
            <a:off x="762000" y="2590800"/>
            <a:ext cx="0" cy="381000"/>
          </a:xfrm>
          <a:prstGeom prst="line">
            <a:avLst/>
          </a:prstGeom>
          <a:noFill/>
          <a:ln w="9525">
            <a:solidFill>
              <a:schemeClr val="tx1"/>
            </a:solidFill>
            <a:round/>
            <a:headEnd/>
            <a:tailEnd type="triangle" w="med" len="med"/>
          </a:ln>
          <a:effectLst/>
        </p:spPr>
        <p:txBody>
          <a:bodyPr/>
          <a:lstStyle/>
          <a:p>
            <a:endParaRPr 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1" descr="cookies"/>
          <p:cNvPicPr>
            <a:picLocks noChangeAspect="1" noChangeArrowheads="1"/>
          </p:cNvPicPr>
          <p:nvPr/>
        </p:nvPicPr>
        <p:blipFill>
          <a:blip r:embed="rId3"/>
          <a:srcRect/>
          <a:stretch>
            <a:fillRect/>
          </a:stretch>
        </p:blipFill>
        <p:spPr bwMode="auto">
          <a:xfrm>
            <a:off x="3733800" y="304800"/>
            <a:ext cx="1771650" cy="12001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r>
              <a:rPr lang="en-US" sz="3800" b="1" dirty="0">
                <a:latin typeface="Arial" pitchFamily="34" charset="0"/>
                <a:cs typeface="Arial" pitchFamily="34" charset="0"/>
              </a:rPr>
              <a:t>Directions</a:t>
            </a:r>
          </a:p>
        </p:txBody>
      </p:sp>
      <p:sp>
        <p:nvSpPr>
          <p:cNvPr id="138243" name="Rectangle 3"/>
          <p:cNvSpPr>
            <a:spLocks noGrp="1" noChangeArrowheads="1"/>
          </p:cNvSpPr>
          <p:nvPr>
            <p:ph type="body" idx="1"/>
          </p:nvPr>
        </p:nvSpPr>
        <p:spPr>
          <a:xfrm>
            <a:off x="914400" y="1447800"/>
            <a:ext cx="5943600" cy="4572000"/>
          </a:xfrm>
        </p:spPr>
        <p:txBody>
          <a:bodyPr>
            <a:normAutofit fontScale="92500" lnSpcReduction="10000"/>
          </a:bodyPr>
          <a:lstStyle/>
          <a:p>
            <a:pPr>
              <a:lnSpc>
                <a:spcPct val="110000"/>
              </a:lnSpc>
            </a:pPr>
            <a:r>
              <a:rPr lang="en-US" sz="2400" dirty="0">
                <a:latin typeface="Arial" pitchFamily="34" charset="0"/>
                <a:cs typeface="Arial" pitchFamily="34" charset="0"/>
              </a:rPr>
              <a:t>Divide students into groups.  Distribute 3 types of chocolate chip cookies to each group. Use A, B, and C in the first column to identify the 3 alternatives (different brands of cookies).</a:t>
            </a:r>
          </a:p>
          <a:p>
            <a:pPr>
              <a:lnSpc>
                <a:spcPct val="110000"/>
              </a:lnSpc>
            </a:pPr>
            <a:endParaRPr lang="en-US" sz="2400" dirty="0">
              <a:latin typeface="Arial" pitchFamily="34" charset="0"/>
              <a:cs typeface="Arial" pitchFamily="34" charset="0"/>
            </a:endParaRPr>
          </a:p>
          <a:p>
            <a:pPr>
              <a:lnSpc>
                <a:spcPct val="110000"/>
              </a:lnSpc>
            </a:pPr>
            <a:r>
              <a:rPr lang="en-US" sz="2400" dirty="0">
                <a:latin typeface="Arial" pitchFamily="34" charset="0"/>
                <a:cs typeface="Arial" pitchFamily="34" charset="0"/>
              </a:rPr>
              <a:t>Have students list the criteria they will use to judge the cookies across the top row (i.e., taste, color, aroma, crunchiness</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a:lnSpc>
                <a:spcPct val="110000"/>
              </a:lnSpc>
            </a:pPr>
            <a:endParaRPr lang="en-US" sz="2400" dirty="0">
              <a:latin typeface="Arial" pitchFamily="34" charset="0"/>
              <a:cs typeface="Arial" pitchFamily="34" charset="0"/>
            </a:endParaRPr>
          </a:p>
          <a:p>
            <a:pPr>
              <a:lnSpc>
                <a:spcPct val="110000"/>
              </a:lnSpc>
            </a:pPr>
            <a:r>
              <a:rPr lang="en-US" sz="2400" dirty="0">
                <a:latin typeface="Arial" pitchFamily="34" charset="0"/>
                <a:cs typeface="Arial" pitchFamily="34" charset="0"/>
              </a:rPr>
              <a:t>Have the students taste the                                          3 different brands of cookies. </a:t>
            </a:r>
          </a:p>
          <a:p>
            <a:pPr>
              <a:lnSpc>
                <a:spcPct val="90000"/>
              </a:lnSpc>
            </a:pPr>
            <a:endParaRPr lang="en-US" sz="2400" dirty="0"/>
          </a:p>
        </p:txBody>
      </p:sp>
      <p:pic>
        <p:nvPicPr>
          <p:cNvPr id="138245" name="Picture 5" descr="detail_pecan">
            <a:hlinkClick r:id="rId3"/>
          </p:cNvPr>
          <p:cNvPicPr>
            <a:picLocks noChangeAspect="1" noChangeArrowheads="1"/>
          </p:cNvPicPr>
          <p:nvPr/>
        </p:nvPicPr>
        <p:blipFill>
          <a:blip r:embed="rId4"/>
          <a:srcRect/>
          <a:stretch>
            <a:fillRect/>
          </a:stretch>
        </p:blipFill>
        <p:spPr bwMode="auto">
          <a:xfrm>
            <a:off x="6019800" y="4572000"/>
            <a:ext cx="2619375" cy="182721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a:xfrm>
            <a:off x="990600" y="914400"/>
            <a:ext cx="7543800" cy="4572000"/>
          </a:xfrm>
        </p:spPr>
        <p:txBody>
          <a:bodyPr>
            <a:noAutofit/>
          </a:bodyPr>
          <a:lstStyle/>
          <a:p>
            <a:r>
              <a:rPr lang="en-US" sz="2200" dirty="0">
                <a:latin typeface="Arial" pitchFamily="34" charset="0"/>
                <a:cs typeface="Arial" pitchFamily="34" charset="0"/>
              </a:rPr>
              <a:t>Each group then evaluates the alternatives using the criteria and the following scoring:</a:t>
            </a:r>
          </a:p>
          <a:p>
            <a:endParaRPr lang="en-US" sz="2200" dirty="0">
              <a:latin typeface="Arial" pitchFamily="34" charset="0"/>
              <a:cs typeface="Arial" pitchFamily="34" charset="0"/>
            </a:endParaRPr>
          </a:p>
          <a:p>
            <a:pPr lvl="1">
              <a:buClr>
                <a:schemeClr val="hlink"/>
              </a:buClr>
              <a:buSzPct val="80000"/>
              <a:buFont typeface="Wingdings" pitchFamily="2" charset="2"/>
              <a:buNone/>
            </a:pPr>
            <a:r>
              <a:rPr lang="en-US" sz="2200" dirty="0">
                <a:latin typeface="Arial" pitchFamily="34" charset="0"/>
                <a:cs typeface="Arial" pitchFamily="34" charset="0"/>
              </a:rPr>
              <a:t>	1 = lowest (or worst)</a:t>
            </a:r>
          </a:p>
          <a:p>
            <a:pPr lvl="1">
              <a:buClr>
                <a:schemeClr val="hlink"/>
              </a:buClr>
              <a:buSzPct val="80000"/>
              <a:buFont typeface="Wingdings" pitchFamily="2" charset="2"/>
              <a:buNone/>
            </a:pPr>
            <a:r>
              <a:rPr lang="en-US" sz="2200" dirty="0">
                <a:latin typeface="Arial" pitchFamily="34" charset="0"/>
                <a:cs typeface="Arial" pitchFamily="34" charset="0"/>
              </a:rPr>
              <a:t>	2 = middle</a:t>
            </a:r>
          </a:p>
          <a:p>
            <a:pPr lvl="1">
              <a:buClr>
                <a:schemeClr val="hlink"/>
              </a:buClr>
              <a:buSzPct val="80000"/>
              <a:buFont typeface="Wingdings" pitchFamily="2" charset="2"/>
              <a:buNone/>
            </a:pPr>
            <a:r>
              <a:rPr lang="en-US" sz="2200" dirty="0">
                <a:latin typeface="Arial" pitchFamily="34" charset="0"/>
                <a:cs typeface="Arial" pitchFamily="34" charset="0"/>
              </a:rPr>
              <a:t>	3 = highest (or best)</a:t>
            </a:r>
          </a:p>
          <a:p>
            <a:pPr lvl="1">
              <a:buFont typeface="Wingdings" pitchFamily="2" charset="2"/>
              <a:buNone/>
            </a:pPr>
            <a:endParaRPr lang="en-US" sz="2200" dirty="0">
              <a:latin typeface="Arial" pitchFamily="34" charset="0"/>
              <a:cs typeface="Arial" pitchFamily="34" charset="0"/>
            </a:endParaRPr>
          </a:p>
          <a:p>
            <a:r>
              <a:rPr lang="en-US" sz="2200" dirty="0">
                <a:latin typeface="Arial" pitchFamily="34" charset="0"/>
                <a:cs typeface="Arial" pitchFamily="34" charset="0"/>
              </a:rPr>
              <a:t>Each group makes a decision about their cookie preference and reasons for their preference.  </a:t>
            </a:r>
          </a:p>
          <a:p>
            <a:endParaRPr lang="en-US" sz="2200" dirty="0">
              <a:latin typeface="Arial" pitchFamily="34" charset="0"/>
              <a:cs typeface="Arial" pitchFamily="34" charset="0"/>
            </a:endParaRPr>
          </a:p>
          <a:p>
            <a:r>
              <a:rPr lang="en-US" sz="2200" dirty="0">
                <a:latin typeface="Arial" pitchFamily="34" charset="0"/>
                <a:cs typeface="Arial" pitchFamily="34" charset="0"/>
              </a:rPr>
              <a:t>At the end, reveal the brand names, the costs per box, and the cost per unit.  Does this information affect their decisions?  What are the opportunity costs of selecting their alternative?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p:spPr>
        <p:txBody>
          <a:bodyPr/>
          <a:lstStyle/>
          <a:p>
            <a:fld id="{3DA99F97-EFEC-4275-B21D-29358B059FA5}" type="slidenum">
              <a:rPr lang="en-US"/>
              <a:pPr/>
              <a:t>43</a:t>
            </a:fld>
            <a:endParaRPr lang="en-US"/>
          </a:p>
        </p:txBody>
      </p:sp>
      <p:sp>
        <p:nvSpPr>
          <p:cNvPr id="18437"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18438" name="Picture 8" descr="girls2"/>
          <p:cNvPicPr>
            <a:picLocks noChangeAspect="1" noChangeArrowheads="1"/>
          </p:cNvPicPr>
          <p:nvPr/>
        </p:nvPicPr>
        <p:blipFill>
          <a:blip r:embed="rId3"/>
          <a:srcRect/>
          <a:stretch>
            <a:fillRect/>
          </a:stretch>
        </p:blipFill>
        <p:spPr bwMode="auto">
          <a:xfrm>
            <a:off x="1371600" y="1370014"/>
            <a:ext cx="6400800" cy="4800600"/>
          </a:xfrm>
          <a:prstGeom prst="rect">
            <a:avLst/>
          </a:prstGeom>
          <a:noFill/>
          <a:ln w="9525">
            <a:noFill/>
            <a:miter lim="800000"/>
            <a:headEnd/>
            <a:tailEnd/>
          </a:ln>
        </p:spPr>
      </p:pic>
      <p:sp>
        <p:nvSpPr>
          <p:cNvPr id="7" name="Rectangle 2"/>
          <p:cNvSpPr txBox="1">
            <a:spLocks noChangeArrowheads="1"/>
          </p:cNvSpPr>
          <p:nvPr/>
        </p:nvSpPr>
        <p:spPr>
          <a:xfrm>
            <a:off x="2057400" y="457200"/>
            <a:ext cx="52578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Video 3:</a:t>
            </a:r>
            <a:r>
              <a:rPr kumimoji="0" lang="en-US" sz="4000" b="1" i="0" u="none" strike="noStrike" kern="1200" cap="none" spc="0" normalizeH="0" noProof="0" dirty="0" smtClean="0">
                <a:ln>
                  <a:noFill/>
                </a:ln>
                <a:solidFill>
                  <a:schemeClr val="tx2"/>
                </a:solidFill>
                <a:effectLst/>
                <a:uLnTx/>
                <a:uFillTx/>
                <a:latin typeface="Arial" pitchFamily="34" charset="0"/>
                <a:ea typeface="+mj-ea"/>
                <a:cs typeface="Arial" pitchFamily="34" charset="0"/>
              </a:rPr>
              <a:t> </a:t>
            </a:r>
            <a:r>
              <a:rPr lang="en-US" sz="4000" b="1" dirty="0" smtClean="0">
                <a:solidFill>
                  <a:schemeClr val="tx2"/>
                </a:solidFill>
                <a:latin typeface="Arial" pitchFamily="34" charset="0"/>
                <a:ea typeface="+mj-ea"/>
                <a:cs typeface="Arial" pitchFamily="34" charset="0"/>
              </a:rPr>
              <a:t>Get Banked</a:t>
            </a:r>
            <a:endParaRPr kumimoji="0" lang="en-US" sz="40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p>
            <a:fld id="{43BD2A94-E053-4D32-99EC-7BF9F54D16D6}" type="slidenum">
              <a:rPr lang="en-US"/>
              <a:pPr/>
              <a:t>44</a:t>
            </a:fld>
            <a:endParaRPr lang="en-US"/>
          </a:p>
        </p:txBody>
      </p:sp>
      <p:sp>
        <p:nvSpPr>
          <p:cNvPr id="15365" name="Rectangle 2"/>
          <p:cNvSpPr>
            <a:spLocks noGrp="1" noChangeArrowheads="1"/>
          </p:cNvSpPr>
          <p:nvPr>
            <p:ph type="title"/>
          </p:nvPr>
        </p:nvSpPr>
        <p:spPr/>
        <p:txBody>
          <a:bodyPr/>
          <a:lstStyle/>
          <a:p>
            <a:pPr eaLnBrk="1" hangingPunct="1"/>
            <a:r>
              <a:rPr lang="en-US" sz="3600" b="1" dirty="0" smtClean="0">
                <a:latin typeface="Arial" pitchFamily="34" charset="0"/>
                <a:cs typeface="Arial" pitchFamily="34" charset="0"/>
              </a:rPr>
              <a:t>Video 3 – Get Banked</a:t>
            </a:r>
          </a:p>
        </p:txBody>
      </p:sp>
      <p:sp>
        <p:nvSpPr>
          <p:cNvPr id="15366" name="Rectangle 3"/>
          <p:cNvSpPr>
            <a:spLocks noGrp="1" noChangeArrowheads="1"/>
          </p:cNvSpPr>
          <p:nvPr>
            <p:ph type="body" idx="1"/>
          </p:nvPr>
        </p:nvSpPr>
        <p:spPr>
          <a:xfrm>
            <a:off x="762000" y="1295400"/>
            <a:ext cx="7772400" cy="4572000"/>
          </a:xfrm>
        </p:spPr>
        <p:txBody>
          <a:bodyPr>
            <a:normAutofit/>
          </a:bodyPr>
          <a:lstStyle/>
          <a:p>
            <a:pPr eaLnBrk="1" hangingPunct="1">
              <a:buNone/>
            </a:pPr>
            <a:endParaRPr lang="en-US" dirty="0" smtClean="0"/>
          </a:p>
          <a:p>
            <a:pPr eaLnBrk="1" hangingPunct="1">
              <a:buNone/>
            </a:pPr>
            <a:r>
              <a:rPr lang="en-US" sz="2400" b="1" dirty="0" smtClean="0">
                <a:latin typeface="Arial" pitchFamily="34" charset="0"/>
                <a:cs typeface="Arial" pitchFamily="34" charset="0"/>
              </a:rPr>
              <a:t>3 Lesson Plans</a:t>
            </a:r>
          </a:p>
          <a:p>
            <a:pPr eaLnBrk="1" hangingPunct="1">
              <a:buNone/>
            </a:pPr>
            <a:endParaRPr lang="en-US" sz="800" dirty="0" smtClean="0">
              <a:latin typeface="Arial" pitchFamily="34" charset="0"/>
              <a:cs typeface="Arial" pitchFamily="34" charset="0"/>
            </a:endParaRPr>
          </a:p>
          <a:p>
            <a:pPr eaLnBrk="1" hangingPunct="1"/>
            <a:r>
              <a:rPr lang="en-US" sz="2400" dirty="0" smtClean="0">
                <a:latin typeface="Arial" pitchFamily="34" charset="0"/>
                <a:cs typeface="Arial" pitchFamily="34" charset="0"/>
              </a:rPr>
              <a:t>Lesson 3.1:  Why Keep Your Money in a Bank?</a:t>
            </a:r>
          </a:p>
          <a:p>
            <a:pPr eaLnBrk="1" hangingPunct="1"/>
            <a:r>
              <a:rPr lang="en-US" sz="2400" dirty="0" smtClean="0">
                <a:latin typeface="Arial" pitchFamily="34" charset="0"/>
                <a:cs typeface="Arial" pitchFamily="34" charset="0"/>
              </a:rPr>
              <a:t>Lesson 3.2:  The Costs and Benefits of Being Banked</a:t>
            </a:r>
          </a:p>
          <a:p>
            <a:pPr eaLnBrk="1" hangingPunct="1"/>
            <a:r>
              <a:rPr lang="en-US" sz="2400" dirty="0" smtClean="0">
                <a:latin typeface="Arial" pitchFamily="34" charset="0"/>
                <a:cs typeface="Arial" pitchFamily="34" charset="0"/>
              </a:rPr>
              <a:t>Lesson 3.3:  Check, Charge, Debit Card?</a:t>
            </a:r>
          </a:p>
          <a:p>
            <a:pPr eaLnBrk="1" hangingPunct="1">
              <a:buNone/>
            </a:pPr>
            <a:endParaRPr lang="en-US" dirty="0" smtClean="0"/>
          </a:p>
        </p:txBody>
      </p:sp>
      <p:pic>
        <p:nvPicPr>
          <p:cNvPr id="132098" name="Picture 2" descr="http://www.govps.net/images/photos/atm.jpg"/>
          <p:cNvPicPr>
            <a:picLocks noChangeAspect="1" noChangeArrowheads="1"/>
          </p:cNvPicPr>
          <p:nvPr/>
        </p:nvPicPr>
        <p:blipFill>
          <a:blip r:embed="rId3"/>
          <a:srcRect/>
          <a:stretch>
            <a:fillRect/>
          </a:stretch>
        </p:blipFill>
        <p:spPr bwMode="auto">
          <a:xfrm>
            <a:off x="5740066" y="3886200"/>
            <a:ext cx="2680034" cy="2514600"/>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p>
            <a:fld id="{43BD2A94-E053-4D32-99EC-7BF9F54D16D6}" type="slidenum">
              <a:rPr lang="en-US"/>
              <a:pPr/>
              <a:t>45</a:t>
            </a:fld>
            <a:endParaRPr lang="en-US"/>
          </a:p>
        </p:txBody>
      </p:sp>
      <p:sp>
        <p:nvSpPr>
          <p:cNvPr id="15365" name="Rectangle 2"/>
          <p:cNvSpPr>
            <a:spLocks noGrp="1" noChangeArrowheads="1"/>
          </p:cNvSpPr>
          <p:nvPr>
            <p:ph type="title"/>
          </p:nvPr>
        </p:nvSpPr>
        <p:spPr/>
        <p:txBody>
          <a:bodyPr>
            <a:normAutofit/>
          </a:bodyPr>
          <a:lstStyle/>
          <a:p>
            <a:pPr eaLnBrk="1" hangingPunct="1"/>
            <a:r>
              <a:rPr lang="en-US" sz="3600" b="1" dirty="0" smtClean="0">
                <a:latin typeface="Arial" pitchFamily="34" charset="0"/>
                <a:cs typeface="Arial" pitchFamily="34" charset="0"/>
              </a:rPr>
              <a:t>Video 3 - Key Concepts</a:t>
            </a:r>
          </a:p>
        </p:txBody>
      </p:sp>
      <p:sp>
        <p:nvSpPr>
          <p:cNvPr id="15366" name="Rectangle 3"/>
          <p:cNvSpPr>
            <a:spLocks noGrp="1" noChangeArrowheads="1"/>
          </p:cNvSpPr>
          <p:nvPr>
            <p:ph type="body" idx="1"/>
          </p:nvPr>
        </p:nvSpPr>
        <p:spPr>
          <a:xfrm>
            <a:off x="838200" y="1447800"/>
            <a:ext cx="7772400" cy="4572000"/>
          </a:xfrm>
        </p:spPr>
        <p:txBody>
          <a:bodyPr>
            <a:normAutofit/>
          </a:bodyPr>
          <a:lstStyle/>
          <a:p>
            <a:pPr eaLnBrk="1" hangingPunct="1">
              <a:buNone/>
            </a:pPr>
            <a:endParaRPr lang="en-US" sz="1000" dirty="0" smtClean="0"/>
          </a:p>
          <a:p>
            <a:pPr eaLnBrk="1" hangingPunct="1"/>
            <a:r>
              <a:rPr lang="en-US" sz="2400" dirty="0" smtClean="0">
                <a:latin typeface="Arial" pitchFamily="34" charset="0"/>
                <a:cs typeface="Arial" pitchFamily="34" charset="0"/>
              </a:rPr>
              <a:t>Banks and credit unions</a:t>
            </a:r>
          </a:p>
          <a:p>
            <a:pPr eaLnBrk="1" hangingPunct="1"/>
            <a:r>
              <a:rPr lang="en-US" sz="2400" dirty="0" smtClean="0">
                <a:latin typeface="Arial" pitchFamily="34" charset="0"/>
                <a:cs typeface="Arial" pitchFamily="34" charset="0"/>
              </a:rPr>
              <a:t>Checking and saving accounts</a:t>
            </a:r>
          </a:p>
          <a:p>
            <a:pPr eaLnBrk="1" hangingPunct="1"/>
            <a:r>
              <a:rPr lang="en-US" sz="2400" dirty="0" smtClean="0">
                <a:latin typeface="Arial" pitchFamily="34" charset="0"/>
                <a:cs typeface="Arial" pitchFamily="34" charset="0"/>
              </a:rPr>
              <a:t>Lenders and borrowers</a:t>
            </a:r>
          </a:p>
          <a:p>
            <a:pPr eaLnBrk="1" hangingPunct="1"/>
            <a:r>
              <a:rPr lang="en-US" sz="2400" dirty="0" smtClean="0">
                <a:latin typeface="Arial" pitchFamily="34" charset="0"/>
                <a:cs typeface="Arial" pitchFamily="34" charset="0"/>
              </a:rPr>
              <a:t>Loans and interest rates</a:t>
            </a:r>
          </a:p>
          <a:p>
            <a:pPr eaLnBrk="1" hangingPunct="1"/>
            <a:r>
              <a:rPr lang="en-US" sz="2400" dirty="0" smtClean="0">
                <a:latin typeface="Arial" pitchFamily="34" charset="0"/>
                <a:cs typeface="Arial" pitchFamily="34" charset="0"/>
              </a:rPr>
              <a:t>ATM and debit cards</a:t>
            </a:r>
          </a:p>
          <a:p>
            <a:pPr eaLnBrk="1" hangingPunct="1"/>
            <a:r>
              <a:rPr lang="en-US" sz="2400" dirty="0" smtClean="0">
                <a:latin typeface="Arial" pitchFamily="34" charset="0"/>
                <a:cs typeface="Arial" pitchFamily="34" charset="0"/>
              </a:rPr>
              <a:t>Credit cards</a:t>
            </a:r>
          </a:p>
          <a:p>
            <a:pPr eaLnBrk="1" hangingPunct="1"/>
            <a:r>
              <a:rPr lang="en-US" sz="2400" dirty="0" smtClean="0">
                <a:latin typeface="Arial" pitchFamily="34" charset="0"/>
                <a:cs typeface="Arial" pitchFamily="34" charset="0"/>
              </a:rPr>
              <a:t>Money orders and cashier’s checks</a:t>
            </a:r>
          </a:p>
          <a:p>
            <a:pPr eaLnBrk="1" hangingPunct="1"/>
            <a:r>
              <a:rPr lang="en-US" sz="2400" dirty="0" smtClean="0">
                <a:latin typeface="Arial" pitchFamily="34" charset="0"/>
                <a:cs typeface="Arial" pitchFamily="34" charset="0"/>
              </a:rPr>
              <a:t>Traveler’s checks</a:t>
            </a:r>
          </a:p>
          <a:p>
            <a:pPr eaLnBrk="1" hangingPunct="1"/>
            <a:r>
              <a:rPr lang="en-US" sz="2400" dirty="0" smtClean="0">
                <a:latin typeface="Arial" pitchFamily="34" charset="0"/>
                <a:cs typeface="Arial" pitchFamily="34" charset="0"/>
              </a:rPr>
              <a:t>Smart cards</a:t>
            </a:r>
          </a:p>
        </p:txBody>
      </p:sp>
      <p:pic>
        <p:nvPicPr>
          <p:cNvPr id="130050" name="Picture 2" descr="http://used-atm-machines.com/atm-machine.jpg"/>
          <p:cNvPicPr>
            <a:picLocks noChangeAspect="1" noChangeArrowheads="1"/>
          </p:cNvPicPr>
          <p:nvPr/>
        </p:nvPicPr>
        <p:blipFill>
          <a:blip r:embed="rId3"/>
          <a:srcRect/>
          <a:stretch>
            <a:fillRect/>
          </a:stretch>
        </p:blipFill>
        <p:spPr bwMode="auto">
          <a:xfrm>
            <a:off x="6324600" y="1828800"/>
            <a:ext cx="2415433" cy="3609975"/>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p:spPr>
        <p:txBody>
          <a:bodyPr/>
          <a:lstStyle/>
          <a:p>
            <a:fld id="{50BC30B2-F3CD-46E9-B0D1-D62FEB439951}" type="slidenum">
              <a:rPr lang="en-US"/>
              <a:pPr/>
              <a:t>46</a:t>
            </a:fld>
            <a:endParaRPr lang="en-US"/>
          </a:p>
        </p:txBody>
      </p:sp>
      <p:sp>
        <p:nvSpPr>
          <p:cNvPr id="19461" name="Rectangle 2"/>
          <p:cNvSpPr>
            <a:spLocks noGrp="1" noChangeArrowheads="1"/>
          </p:cNvSpPr>
          <p:nvPr>
            <p:ph type="title"/>
          </p:nvPr>
        </p:nvSpPr>
        <p:spPr/>
        <p:txBody>
          <a:bodyPr>
            <a:normAutofit/>
          </a:bodyPr>
          <a:lstStyle/>
          <a:p>
            <a:pPr eaLnBrk="1" hangingPunct="1"/>
            <a:r>
              <a:rPr lang="en-US" sz="3600" b="1" dirty="0" smtClean="0">
                <a:latin typeface="Arial" pitchFamily="34" charset="0"/>
                <a:cs typeface="Arial" pitchFamily="34" charset="0"/>
              </a:rPr>
              <a:t>Video 3 –The Banking Advantage</a:t>
            </a:r>
          </a:p>
        </p:txBody>
      </p:sp>
      <p:sp>
        <p:nvSpPr>
          <p:cNvPr id="19462" name="Rectangle 3"/>
          <p:cNvSpPr>
            <a:spLocks noGrp="1" noChangeArrowheads="1"/>
          </p:cNvSpPr>
          <p:nvPr>
            <p:ph type="body" idx="1"/>
          </p:nvPr>
        </p:nvSpPr>
        <p:spPr>
          <a:xfrm>
            <a:off x="609600" y="1828800"/>
            <a:ext cx="5257800" cy="4572000"/>
          </a:xfrm>
        </p:spPr>
        <p:txBody>
          <a:bodyPr>
            <a:normAutofit/>
          </a:bodyPr>
          <a:lstStyle/>
          <a:p>
            <a:pPr eaLnBrk="1" hangingPunct="1">
              <a:spcAft>
                <a:spcPts val="1200"/>
              </a:spcAft>
            </a:pPr>
            <a:r>
              <a:rPr lang="en-US" sz="2400" dirty="0" smtClean="0">
                <a:latin typeface="Arial" pitchFamily="34" charset="0"/>
                <a:cs typeface="Arial" pitchFamily="34" charset="0"/>
              </a:rPr>
              <a:t>Illustrates how vital it is to have a banking </a:t>
            </a:r>
            <a:r>
              <a:rPr lang="en-US" sz="2400" dirty="0" smtClean="0">
                <a:latin typeface="Arial" pitchFamily="34" charset="0"/>
                <a:cs typeface="Arial" pitchFamily="34" charset="0"/>
              </a:rPr>
              <a:t>relationship.</a:t>
            </a:r>
            <a:endParaRPr lang="en-US" sz="2400" dirty="0" smtClean="0">
              <a:latin typeface="Arial" pitchFamily="34" charset="0"/>
              <a:cs typeface="Arial" pitchFamily="34" charset="0"/>
            </a:endParaRPr>
          </a:p>
          <a:p>
            <a:pPr eaLnBrk="1" hangingPunct="1">
              <a:spcAft>
                <a:spcPts val="1200"/>
              </a:spcAft>
            </a:pPr>
            <a:r>
              <a:rPr lang="en-US" sz="2400" dirty="0" smtClean="0">
                <a:latin typeface="Arial" pitchFamily="34" charset="0"/>
                <a:cs typeface="Arial" pitchFamily="34" charset="0"/>
              </a:rPr>
              <a:t>Reveals the surprisingly high cost of being “</a:t>
            </a:r>
            <a:r>
              <a:rPr lang="en-US" sz="2400" dirty="0" smtClean="0">
                <a:latin typeface="Arial" pitchFamily="34" charset="0"/>
                <a:cs typeface="Arial" pitchFamily="34" charset="0"/>
              </a:rPr>
              <a:t>unbanked.”</a:t>
            </a:r>
            <a:endParaRPr lang="en-US" sz="2400" dirty="0" smtClean="0">
              <a:latin typeface="Arial" pitchFamily="34" charset="0"/>
              <a:cs typeface="Arial" pitchFamily="34" charset="0"/>
            </a:endParaRPr>
          </a:p>
          <a:p>
            <a:pPr eaLnBrk="1" hangingPunct="1">
              <a:spcAft>
                <a:spcPts val="1200"/>
              </a:spcAft>
            </a:pPr>
            <a:r>
              <a:rPr lang="en-US" sz="2400" dirty="0" smtClean="0">
                <a:latin typeface="Arial" pitchFamily="34" charset="0"/>
                <a:cs typeface="Arial" pitchFamily="34" charset="0"/>
              </a:rPr>
              <a:t>Warns of the pitfalls of using pay-day lending and check-cashing </a:t>
            </a:r>
            <a:r>
              <a:rPr lang="en-US" sz="2400" dirty="0" smtClean="0">
                <a:latin typeface="Arial" pitchFamily="34" charset="0"/>
                <a:cs typeface="Arial" pitchFamily="34" charset="0"/>
              </a:rPr>
              <a:t>establishments.</a:t>
            </a:r>
            <a:endParaRPr lang="en-US" sz="2400" dirty="0" smtClean="0">
              <a:latin typeface="Arial" pitchFamily="34" charset="0"/>
              <a:cs typeface="Arial" pitchFamily="34" charset="0"/>
            </a:endParaRPr>
          </a:p>
        </p:txBody>
      </p:sp>
      <p:pic>
        <p:nvPicPr>
          <p:cNvPr id="128002" name="Picture 2" descr="http://www.mashreqbank.com/Images/Correspondent%20Relations_tcm17-15852.JPG"/>
          <p:cNvPicPr>
            <a:picLocks noChangeAspect="1" noChangeArrowheads="1"/>
          </p:cNvPicPr>
          <p:nvPr/>
        </p:nvPicPr>
        <p:blipFill>
          <a:blip r:embed="rId3"/>
          <a:srcRect/>
          <a:stretch>
            <a:fillRect/>
          </a:stretch>
        </p:blipFill>
        <p:spPr bwMode="auto">
          <a:xfrm>
            <a:off x="5943600" y="1981200"/>
            <a:ext cx="2733675" cy="2676525"/>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Slide Number Placeholder 3"/>
          <p:cNvSpPr>
            <a:spLocks noGrp="1"/>
          </p:cNvSpPr>
          <p:nvPr>
            <p:ph type="sldNum" sz="quarter" idx="12"/>
          </p:nvPr>
        </p:nvSpPr>
        <p:spPr>
          <a:noFill/>
        </p:spPr>
        <p:txBody>
          <a:bodyPr/>
          <a:lstStyle/>
          <a:p>
            <a:fld id="{39688DEE-7916-4612-A3CE-3263CF091CA4}" type="slidenum">
              <a:rPr lang="en-US"/>
              <a:pPr/>
              <a:t>47</a:t>
            </a:fld>
            <a:endParaRPr lang="en-US"/>
          </a:p>
        </p:txBody>
      </p:sp>
      <p:pic>
        <p:nvPicPr>
          <p:cNvPr id="40965" name="Picture 8"/>
          <p:cNvPicPr>
            <a:picLocks noChangeAspect="1" noChangeArrowheads="1"/>
          </p:cNvPicPr>
          <p:nvPr/>
        </p:nvPicPr>
        <p:blipFill>
          <a:blip r:embed="rId3"/>
          <a:srcRect r="1758" b="1360"/>
          <a:stretch>
            <a:fillRect/>
          </a:stretch>
        </p:blipFill>
        <p:spPr bwMode="auto">
          <a:xfrm>
            <a:off x="2174875" y="990600"/>
            <a:ext cx="4225925" cy="5486400"/>
          </a:xfrm>
          <a:prstGeom prst="rect">
            <a:avLst/>
          </a:prstGeom>
          <a:noFill/>
          <a:ln w="12700">
            <a:solidFill>
              <a:schemeClr val="bg2"/>
            </a:solidFill>
            <a:miter lim="800000"/>
            <a:headEnd/>
            <a:tailEnd/>
          </a:ln>
        </p:spPr>
      </p:pic>
      <p:sp>
        <p:nvSpPr>
          <p:cNvPr id="6" name="Rectangle 2"/>
          <p:cNvSpPr txBox="1">
            <a:spLocks noChangeArrowheads="1"/>
          </p:cNvSpPr>
          <p:nvPr/>
        </p:nvSpPr>
        <p:spPr>
          <a:xfrm>
            <a:off x="457200" y="304800"/>
            <a:ext cx="77724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Video 3 – Visuals and Activities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Slide Number Placeholder 3"/>
          <p:cNvSpPr>
            <a:spLocks noGrp="1"/>
          </p:cNvSpPr>
          <p:nvPr>
            <p:ph type="sldNum" sz="quarter" idx="12"/>
          </p:nvPr>
        </p:nvSpPr>
        <p:spPr>
          <a:noFill/>
        </p:spPr>
        <p:txBody>
          <a:bodyPr/>
          <a:lstStyle/>
          <a:p>
            <a:fld id="{F05BC4D7-67BE-4013-B38E-507A8556866A}" type="slidenum">
              <a:rPr lang="en-US"/>
              <a:pPr/>
              <a:t>48</a:t>
            </a:fld>
            <a:endParaRPr lang="en-US"/>
          </a:p>
        </p:txBody>
      </p:sp>
      <p:sp>
        <p:nvSpPr>
          <p:cNvPr id="43013"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grpSp>
        <p:nvGrpSpPr>
          <p:cNvPr id="2" name="Group 10"/>
          <p:cNvGrpSpPr>
            <a:grpSpLocks/>
          </p:cNvGrpSpPr>
          <p:nvPr/>
        </p:nvGrpSpPr>
        <p:grpSpPr bwMode="auto">
          <a:xfrm>
            <a:off x="609600" y="1066800"/>
            <a:ext cx="7996238" cy="5334000"/>
            <a:chOff x="206" y="432"/>
            <a:chExt cx="5312" cy="3648"/>
          </a:xfrm>
        </p:grpSpPr>
        <p:pic>
          <p:nvPicPr>
            <p:cNvPr id="43015" name="Picture 7"/>
            <p:cNvPicPr>
              <a:picLocks noChangeAspect="1" noChangeArrowheads="1"/>
            </p:cNvPicPr>
            <p:nvPr/>
          </p:nvPicPr>
          <p:blipFill>
            <a:blip r:embed="rId3"/>
            <a:srcRect l="2878" r="8295"/>
            <a:stretch>
              <a:fillRect/>
            </a:stretch>
          </p:blipFill>
          <p:spPr bwMode="auto">
            <a:xfrm>
              <a:off x="2928" y="432"/>
              <a:ext cx="2590" cy="3646"/>
            </a:xfrm>
            <a:prstGeom prst="rect">
              <a:avLst/>
            </a:prstGeom>
            <a:noFill/>
            <a:ln w="12700">
              <a:solidFill>
                <a:schemeClr val="bg2"/>
              </a:solidFill>
              <a:miter lim="800000"/>
              <a:headEnd/>
              <a:tailEnd/>
            </a:ln>
          </p:spPr>
        </p:pic>
        <p:pic>
          <p:nvPicPr>
            <p:cNvPr id="43016" name="Picture 8"/>
            <p:cNvPicPr>
              <a:picLocks noChangeAspect="1" noChangeArrowheads="1"/>
            </p:cNvPicPr>
            <p:nvPr/>
          </p:nvPicPr>
          <p:blipFill>
            <a:blip r:embed="rId4"/>
            <a:srcRect l="7706"/>
            <a:stretch>
              <a:fillRect/>
            </a:stretch>
          </p:blipFill>
          <p:spPr bwMode="auto">
            <a:xfrm>
              <a:off x="206" y="432"/>
              <a:ext cx="2722" cy="3648"/>
            </a:xfrm>
            <a:prstGeom prst="rect">
              <a:avLst/>
            </a:prstGeom>
            <a:noFill/>
            <a:ln w="12700">
              <a:solidFill>
                <a:schemeClr val="bg2"/>
              </a:solidFill>
              <a:miter lim="800000"/>
              <a:headEnd/>
              <a:tailEnd/>
            </a:ln>
          </p:spPr>
        </p:pic>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Placeholder 3"/>
          <p:cNvSpPr>
            <a:spLocks noGrp="1"/>
          </p:cNvSpPr>
          <p:nvPr>
            <p:ph type="sldNum" sz="quarter" idx="12"/>
          </p:nvPr>
        </p:nvSpPr>
        <p:spPr>
          <a:noFill/>
        </p:spPr>
        <p:txBody>
          <a:bodyPr/>
          <a:lstStyle/>
          <a:p>
            <a:fld id="{60B4CB98-E528-4457-A387-70BDA7D9F30D}" type="slidenum">
              <a:rPr lang="en-US"/>
              <a:pPr/>
              <a:t>49</a:t>
            </a:fld>
            <a:endParaRPr lang="en-US"/>
          </a:p>
        </p:txBody>
      </p:sp>
      <p:sp>
        <p:nvSpPr>
          <p:cNvPr id="44037"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44038" name="Picture 6"/>
          <p:cNvPicPr>
            <a:picLocks noChangeAspect="1" noChangeArrowheads="1"/>
          </p:cNvPicPr>
          <p:nvPr/>
        </p:nvPicPr>
        <p:blipFill>
          <a:blip r:embed="rId3"/>
          <a:srcRect/>
          <a:stretch>
            <a:fillRect/>
          </a:stretch>
        </p:blipFill>
        <p:spPr bwMode="auto">
          <a:xfrm>
            <a:off x="2041525" y="304800"/>
            <a:ext cx="4940658" cy="617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22210" name="Picture 2"/>
          <p:cNvPicPr>
            <a:picLocks noChangeAspect="1" noChangeArrowheads="1"/>
          </p:cNvPicPr>
          <p:nvPr/>
        </p:nvPicPr>
        <p:blipFill>
          <a:blip r:embed="rId3"/>
          <a:srcRect/>
          <a:stretch>
            <a:fillRect/>
          </a:stretch>
        </p:blipFill>
        <p:spPr bwMode="auto">
          <a:xfrm>
            <a:off x="-1676400" y="-1066800"/>
            <a:ext cx="12679680" cy="7924800"/>
          </a:xfrm>
          <a:prstGeom prst="rect">
            <a:avLst/>
          </a:prstGeom>
          <a:noFill/>
          <a:ln w="9525">
            <a:noFill/>
            <a:miter lim="800000"/>
            <a:headEnd/>
            <a:tailEnd/>
          </a:ln>
          <a:effectLst/>
        </p:spPr>
      </p:pic>
      <p:sp>
        <p:nvSpPr>
          <p:cNvPr id="6" name="Title 1"/>
          <p:cNvSpPr txBox="1">
            <a:spLocks/>
          </p:cNvSpPr>
          <p:nvPr/>
        </p:nvSpPr>
        <p:spPr>
          <a:xfrm>
            <a:off x="0" y="5029200"/>
            <a:ext cx="85344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7" name="Rectangle 6"/>
          <p:cNvSpPr/>
          <p:nvPr/>
        </p:nvSpPr>
        <p:spPr>
          <a:xfrm>
            <a:off x="609600" y="4724400"/>
            <a:ext cx="8077200" cy="1384995"/>
          </a:xfrm>
          <a:prstGeom prst="rect">
            <a:avLst/>
          </a:prstGeom>
          <a:solidFill>
            <a:schemeClr val="tx2">
              <a:lumMod val="75000"/>
            </a:schemeClr>
          </a:solidFill>
          <a:ln>
            <a:solidFill>
              <a:schemeClr val="tx2">
                <a:lumMod val="75000"/>
              </a:schemeClr>
            </a:solidFill>
          </a:ln>
        </p:spPr>
        <p:txBody>
          <a:bodyPr wrap="square">
            <a:spAutoFit/>
          </a:bodyPr>
          <a:lstStyle/>
          <a:p>
            <a:pPr lvl="0" algn="ctr">
              <a:spcBef>
                <a:spcPct val="0"/>
              </a:spcBef>
              <a:defRPr/>
            </a:pPr>
            <a:endParaRPr lang="en-US" sz="800" b="1" dirty="0" smtClean="0">
              <a:solidFill>
                <a:schemeClr val="bg1"/>
              </a:solidFill>
              <a:latin typeface="Arial" pitchFamily="34" charset="0"/>
              <a:cs typeface="Arial" pitchFamily="34" charset="0"/>
            </a:endParaRPr>
          </a:p>
          <a:p>
            <a:pPr lvl="0" algn="ctr">
              <a:spcBef>
                <a:spcPct val="0"/>
              </a:spcBef>
              <a:defRPr/>
            </a:pPr>
            <a:r>
              <a:rPr lang="en-US" sz="3600" b="1" dirty="0" smtClean="0">
                <a:solidFill>
                  <a:schemeClr val="bg1"/>
                </a:solidFill>
                <a:latin typeface="Arial" pitchFamily="34" charset="0"/>
                <a:cs typeface="Arial" pitchFamily="34" charset="0"/>
              </a:rPr>
              <a:t>Financing Your Future Website</a:t>
            </a:r>
          </a:p>
          <a:p>
            <a:pPr algn="ctr">
              <a:spcBef>
                <a:spcPct val="0"/>
              </a:spcBef>
            </a:pPr>
            <a:r>
              <a:rPr lang="en-US" sz="3200" b="1" dirty="0" smtClean="0">
                <a:solidFill>
                  <a:schemeClr val="bg1"/>
                </a:solidFill>
                <a:latin typeface="Arial" pitchFamily="34" charset="0"/>
                <a:cs typeface="Arial" pitchFamily="34" charset="0"/>
              </a:rPr>
              <a:t>http://financingyourfuture.ncee.net/</a:t>
            </a:r>
          </a:p>
          <a:p>
            <a:pPr algn="ctr">
              <a:spcBef>
                <a:spcPct val="0"/>
              </a:spcBef>
            </a:pPr>
            <a:endParaRPr lang="en-US" sz="800" b="1" dirty="0" smtClean="0">
              <a:solidFill>
                <a:schemeClr val="bg1"/>
              </a:solidFill>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Slide Number Placeholder 3"/>
          <p:cNvSpPr>
            <a:spLocks noGrp="1"/>
          </p:cNvSpPr>
          <p:nvPr>
            <p:ph type="sldNum" sz="quarter" idx="12"/>
          </p:nvPr>
        </p:nvSpPr>
        <p:spPr>
          <a:noFill/>
        </p:spPr>
        <p:txBody>
          <a:bodyPr/>
          <a:lstStyle/>
          <a:p>
            <a:fld id="{9ED63D6A-1AF8-4EAD-A503-B67B3D43DCFC}" type="slidenum">
              <a:rPr lang="en-US"/>
              <a:pPr/>
              <a:t>50</a:t>
            </a:fld>
            <a:endParaRPr lang="en-US"/>
          </a:p>
        </p:txBody>
      </p:sp>
      <p:sp>
        <p:nvSpPr>
          <p:cNvPr id="45061"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45062" name="Picture 6"/>
          <p:cNvPicPr>
            <a:picLocks noChangeAspect="1" noChangeArrowheads="1"/>
          </p:cNvPicPr>
          <p:nvPr/>
        </p:nvPicPr>
        <p:blipFill>
          <a:blip r:embed="rId3"/>
          <a:srcRect/>
          <a:stretch>
            <a:fillRect/>
          </a:stretch>
        </p:blipFill>
        <p:spPr bwMode="auto">
          <a:xfrm>
            <a:off x="2209800" y="304800"/>
            <a:ext cx="4935225" cy="617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3"/>
          <p:cNvSpPr>
            <a:spLocks noGrp="1"/>
          </p:cNvSpPr>
          <p:nvPr>
            <p:ph type="sldNum" sz="quarter" idx="12"/>
          </p:nvPr>
        </p:nvSpPr>
        <p:spPr>
          <a:noFill/>
        </p:spPr>
        <p:txBody>
          <a:bodyPr/>
          <a:lstStyle/>
          <a:p>
            <a:fld id="{D72816A2-09A7-49D8-9D40-0D3546390AA6}" type="slidenum">
              <a:rPr lang="en-US"/>
              <a:pPr/>
              <a:t>51</a:t>
            </a:fld>
            <a:endParaRPr lang="en-US"/>
          </a:p>
        </p:txBody>
      </p:sp>
      <p:sp>
        <p:nvSpPr>
          <p:cNvPr id="46085"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46086" name="Picture 6"/>
          <p:cNvPicPr>
            <a:picLocks noChangeAspect="1" noChangeArrowheads="1"/>
          </p:cNvPicPr>
          <p:nvPr/>
        </p:nvPicPr>
        <p:blipFill>
          <a:blip r:embed="rId3"/>
          <a:srcRect/>
          <a:stretch>
            <a:fillRect/>
          </a:stretch>
        </p:blipFill>
        <p:spPr bwMode="auto">
          <a:xfrm>
            <a:off x="2209800" y="252708"/>
            <a:ext cx="5029200" cy="62242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Slide Number Placeholder 3"/>
          <p:cNvSpPr>
            <a:spLocks noGrp="1"/>
          </p:cNvSpPr>
          <p:nvPr>
            <p:ph type="sldNum" sz="quarter" idx="12"/>
          </p:nvPr>
        </p:nvSpPr>
        <p:spPr>
          <a:noFill/>
        </p:spPr>
        <p:txBody>
          <a:bodyPr/>
          <a:lstStyle/>
          <a:p>
            <a:fld id="{0F58F19A-5E82-472C-8F4C-8DE802CD5F16}" type="slidenum">
              <a:rPr lang="en-US"/>
              <a:pPr/>
              <a:t>52</a:t>
            </a:fld>
            <a:endParaRPr lang="en-US"/>
          </a:p>
        </p:txBody>
      </p:sp>
      <p:sp>
        <p:nvSpPr>
          <p:cNvPr id="47109"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47110" name="Picture 6"/>
          <p:cNvPicPr>
            <a:picLocks noChangeAspect="1" noChangeArrowheads="1"/>
          </p:cNvPicPr>
          <p:nvPr/>
        </p:nvPicPr>
        <p:blipFill>
          <a:blip r:embed="rId3"/>
          <a:srcRect l="1678" t="1341" r="1678" b="1341"/>
          <a:stretch>
            <a:fillRect/>
          </a:stretch>
        </p:blipFill>
        <p:spPr bwMode="auto">
          <a:xfrm>
            <a:off x="2238375" y="391581"/>
            <a:ext cx="4772025" cy="6012394"/>
          </a:xfrm>
          <a:prstGeom prst="rect">
            <a:avLst/>
          </a:prstGeom>
          <a:noFill/>
          <a:ln w="12700">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p>
            <a:fld id="{43BD2A94-E053-4D32-99EC-7BF9F54D16D6}" type="slidenum">
              <a:rPr lang="en-US"/>
              <a:pPr/>
              <a:t>53</a:t>
            </a:fld>
            <a:endParaRPr lang="en-US"/>
          </a:p>
        </p:txBody>
      </p:sp>
      <p:sp>
        <p:nvSpPr>
          <p:cNvPr id="15365" name="Rectangle 2"/>
          <p:cNvSpPr>
            <a:spLocks noGrp="1" noChangeArrowheads="1"/>
          </p:cNvSpPr>
          <p:nvPr>
            <p:ph type="title"/>
          </p:nvPr>
        </p:nvSpPr>
        <p:spPr>
          <a:xfrm>
            <a:off x="533400" y="274638"/>
            <a:ext cx="8153400" cy="1143000"/>
          </a:xfrm>
        </p:spPr>
        <p:txBody>
          <a:bodyPr>
            <a:normAutofit fontScale="90000"/>
          </a:bodyPr>
          <a:lstStyle/>
          <a:p>
            <a:pPr eaLnBrk="1" hangingPunct="1"/>
            <a:r>
              <a:rPr lang="en-US" sz="3200" b="1" dirty="0" smtClean="0">
                <a:latin typeface="Arial" pitchFamily="34" charset="0"/>
                <a:cs typeface="Arial" pitchFamily="34" charset="0"/>
              </a:rPr>
              <a:t>Video 3</a:t>
            </a:r>
            <a:br>
              <a:rPr lang="en-US" sz="3200" b="1" dirty="0" smtClean="0">
                <a:latin typeface="Arial" pitchFamily="34" charset="0"/>
                <a:cs typeface="Arial" pitchFamily="34" charset="0"/>
              </a:rPr>
            </a:br>
            <a:r>
              <a:rPr lang="en-US" sz="2400" b="1" dirty="0" smtClean="0">
                <a:latin typeface="Arial" pitchFamily="34" charset="0"/>
                <a:cs typeface="Arial" pitchFamily="34" charset="0"/>
              </a:rPr>
              <a:t>Activity 3.2.1 – A Friday Night in the Life of Carrie and Lisa</a:t>
            </a:r>
          </a:p>
        </p:txBody>
      </p:sp>
      <p:pic>
        <p:nvPicPr>
          <p:cNvPr id="5" name="Picture 6"/>
          <p:cNvPicPr>
            <a:picLocks noChangeAspect="1" noChangeArrowheads="1"/>
          </p:cNvPicPr>
          <p:nvPr/>
        </p:nvPicPr>
        <p:blipFill>
          <a:blip r:embed="rId3"/>
          <a:srcRect/>
          <a:stretch>
            <a:fillRect/>
          </a:stretch>
        </p:blipFill>
        <p:spPr bwMode="auto">
          <a:xfrm>
            <a:off x="533400" y="1447800"/>
            <a:ext cx="4010383" cy="5010038"/>
          </a:xfrm>
          <a:prstGeom prst="rect">
            <a:avLst/>
          </a:prstGeom>
          <a:noFill/>
          <a:ln w="9525">
            <a:noFill/>
            <a:miter lim="800000"/>
            <a:headEnd/>
            <a:tailEnd/>
          </a:ln>
        </p:spPr>
      </p:pic>
      <p:pic>
        <p:nvPicPr>
          <p:cNvPr id="113666" name="Picture 2" descr="http://www.samizdata.net/blog/archives/2girls1.jpg"/>
          <p:cNvPicPr>
            <a:picLocks noChangeAspect="1" noChangeArrowheads="1"/>
          </p:cNvPicPr>
          <p:nvPr/>
        </p:nvPicPr>
        <p:blipFill>
          <a:blip r:embed="rId4"/>
          <a:srcRect/>
          <a:stretch>
            <a:fillRect/>
          </a:stretch>
        </p:blipFill>
        <p:spPr bwMode="auto">
          <a:xfrm>
            <a:off x="5257800" y="1905000"/>
            <a:ext cx="2857500" cy="3810000"/>
          </a:xfrm>
          <a:prstGeom prst="rect">
            <a:avLst/>
          </a:prstGeom>
          <a:noFill/>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p>
            <a:fld id="{43BD2A94-E053-4D32-99EC-7BF9F54D16D6}" type="slidenum">
              <a:rPr lang="en-US"/>
              <a:pPr/>
              <a:t>54</a:t>
            </a:fld>
            <a:endParaRPr lang="en-US"/>
          </a:p>
        </p:txBody>
      </p:sp>
      <p:sp>
        <p:nvSpPr>
          <p:cNvPr id="15365" name="Rectangle 2"/>
          <p:cNvSpPr>
            <a:spLocks noGrp="1" noChangeArrowheads="1"/>
          </p:cNvSpPr>
          <p:nvPr>
            <p:ph type="title"/>
          </p:nvPr>
        </p:nvSpPr>
        <p:spPr>
          <a:xfrm>
            <a:off x="533400" y="274638"/>
            <a:ext cx="8153400" cy="1143000"/>
          </a:xfrm>
        </p:spPr>
        <p:txBody>
          <a:bodyPr>
            <a:normAutofit/>
          </a:bodyPr>
          <a:lstStyle/>
          <a:p>
            <a:pPr eaLnBrk="1" hangingPunct="1"/>
            <a:r>
              <a:rPr lang="en-US" sz="3400" b="1" dirty="0" smtClean="0">
                <a:latin typeface="Arial" pitchFamily="34" charset="0"/>
                <a:cs typeface="Arial" pitchFamily="34" charset="0"/>
              </a:rPr>
              <a:t>To Bank or Not to Bank?</a:t>
            </a:r>
            <a:endParaRPr lang="en-US" sz="3400" b="1" dirty="0" smtClean="0">
              <a:latin typeface="Arial" pitchFamily="34" charset="0"/>
              <a:cs typeface="Arial" pitchFamily="34" charset="0"/>
            </a:endParaRPr>
          </a:p>
        </p:txBody>
      </p:sp>
      <p:sp>
        <p:nvSpPr>
          <p:cNvPr id="5" name="Rectangle 3"/>
          <p:cNvSpPr>
            <a:spLocks noGrp="1" noChangeArrowheads="1"/>
          </p:cNvSpPr>
          <p:nvPr>
            <p:ph type="body" idx="1"/>
          </p:nvPr>
        </p:nvSpPr>
        <p:spPr>
          <a:xfrm>
            <a:off x="533400" y="1371600"/>
            <a:ext cx="7772400" cy="4800600"/>
          </a:xfrm>
        </p:spPr>
        <p:txBody>
          <a:bodyPr>
            <a:normAutofit fontScale="92500"/>
          </a:bodyPr>
          <a:lstStyle/>
          <a:p>
            <a:pPr eaLnBrk="1" hangingPunct="1">
              <a:buNone/>
            </a:pPr>
            <a:endParaRPr lang="en-US" dirty="0" smtClean="0"/>
          </a:p>
          <a:p>
            <a:pPr eaLnBrk="1" hangingPunct="1">
              <a:spcAft>
                <a:spcPts val="1200"/>
              </a:spcAft>
            </a:pPr>
            <a:r>
              <a:rPr lang="en-US" sz="2400" dirty="0" smtClean="0">
                <a:latin typeface="Arial" pitchFamily="34" charset="0"/>
                <a:cs typeface="Arial" pitchFamily="34" charset="0"/>
              </a:rPr>
              <a:t>Carrie doesn’t have any type of bank                      account. What are the dollar and                                           non-dollar costs of her decision not to                           have a bank account?</a:t>
            </a:r>
          </a:p>
          <a:p>
            <a:pPr eaLnBrk="1" hangingPunct="1">
              <a:spcAft>
                <a:spcPts val="1200"/>
              </a:spcAft>
            </a:pPr>
            <a:r>
              <a:rPr lang="en-US" sz="2400" dirty="0" smtClean="0">
                <a:latin typeface="Arial" pitchFamily="34" charset="0"/>
                <a:cs typeface="Arial" pitchFamily="34" charset="0"/>
              </a:rPr>
              <a:t>What are the dollar and non-dollar benefits of this decision?</a:t>
            </a:r>
          </a:p>
          <a:p>
            <a:pPr eaLnBrk="1" hangingPunct="1">
              <a:spcAft>
                <a:spcPts val="1200"/>
              </a:spcAft>
            </a:pPr>
            <a:r>
              <a:rPr lang="en-US" sz="2400" dirty="0" smtClean="0">
                <a:latin typeface="Arial" pitchFamily="34" charset="0"/>
                <a:cs typeface="Arial" pitchFamily="34" charset="0"/>
              </a:rPr>
              <a:t>Lisa has a checking account. What are the dollar and non-dollar costs of her decision to have a bank account?</a:t>
            </a:r>
          </a:p>
          <a:p>
            <a:pPr eaLnBrk="1" hangingPunct="1">
              <a:spcAft>
                <a:spcPts val="1200"/>
              </a:spcAft>
            </a:pPr>
            <a:r>
              <a:rPr lang="en-US" sz="2400" dirty="0" smtClean="0">
                <a:latin typeface="Arial" pitchFamily="34" charset="0"/>
                <a:cs typeface="Arial" pitchFamily="34" charset="0"/>
              </a:rPr>
              <a:t>What are the dollar and non-dollar benefits of her decision?</a:t>
            </a:r>
            <a:endParaRPr lang="en-US" sz="2400" dirty="0" smtClean="0">
              <a:latin typeface="Arial" pitchFamily="34" charset="0"/>
              <a:cs typeface="Arial" pitchFamily="34" charset="0"/>
            </a:endParaRPr>
          </a:p>
        </p:txBody>
      </p:sp>
      <p:pic>
        <p:nvPicPr>
          <p:cNvPr id="427010" name="Picture 2" descr="http://www.karledwards.com/images/spot/spot-banking.jpg"/>
          <p:cNvPicPr>
            <a:picLocks noChangeAspect="1" noChangeArrowheads="1"/>
          </p:cNvPicPr>
          <p:nvPr/>
        </p:nvPicPr>
        <p:blipFill>
          <a:blip r:embed="rId3"/>
          <a:srcRect/>
          <a:stretch>
            <a:fillRect/>
          </a:stretch>
        </p:blipFill>
        <p:spPr bwMode="auto">
          <a:xfrm>
            <a:off x="5893903" y="304800"/>
            <a:ext cx="3097696" cy="2590800"/>
          </a:xfrm>
          <a:prstGeom prst="rect">
            <a:avLst/>
          </a:prstGeom>
          <a:noFill/>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3"/>
          <p:cNvSpPr>
            <a:spLocks noGrp="1"/>
          </p:cNvSpPr>
          <p:nvPr>
            <p:ph type="sldNum" sz="quarter" idx="12"/>
          </p:nvPr>
        </p:nvSpPr>
        <p:spPr>
          <a:noFill/>
        </p:spPr>
        <p:txBody>
          <a:bodyPr/>
          <a:lstStyle/>
          <a:p>
            <a:fld id="{D62FBCAC-B5B7-4F27-86F7-9FB2EE228737}" type="slidenum">
              <a:rPr lang="en-US"/>
              <a:pPr/>
              <a:t>55</a:t>
            </a:fld>
            <a:endParaRPr lang="en-US"/>
          </a:p>
        </p:txBody>
      </p:sp>
      <p:sp>
        <p:nvSpPr>
          <p:cNvPr id="20485"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20486" name="Picture 7" descr="niyi"/>
          <p:cNvPicPr>
            <a:picLocks noChangeAspect="1" noChangeArrowheads="1"/>
          </p:cNvPicPr>
          <p:nvPr/>
        </p:nvPicPr>
        <p:blipFill>
          <a:blip r:embed="rId3"/>
          <a:srcRect/>
          <a:stretch>
            <a:fillRect/>
          </a:stretch>
        </p:blipFill>
        <p:spPr bwMode="auto">
          <a:xfrm>
            <a:off x="1525588" y="1598613"/>
            <a:ext cx="6096000" cy="4572000"/>
          </a:xfrm>
          <a:prstGeom prst="rect">
            <a:avLst/>
          </a:prstGeom>
          <a:noFill/>
          <a:ln w="9525">
            <a:noFill/>
            <a:miter lim="800000"/>
            <a:headEnd/>
            <a:tailEnd/>
          </a:ln>
        </p:spPr>
      </p:pic>
      <p:sp>
        <p:nvSpPr>
          <p:cNvPr id="7" name="Rectangle 2"/>
          <p:cNvSpPr txBox="1">
            <a:spLocks noChangeArrowheads="1"/>
          </p:cNvSpPr>
          <p:nvPr/>
        </p:nvSpPr>
        <p:spPr>
          <a:xfrm>
            <a:off x="304800" y="685800"/>
            <a:ext cx="85344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Video 4:</a:t>
            </a:r>
            <a:r>
              <a:rPr kumimoji="0" lang="en-US" sz="3800" b="1" i="0" u="none" strike="noStrike" kern="1200" cap="none" spc="0" normalizeH="0" noProof="0" dirty="0" smtClean="0">
                <a:ln>
                  <a:noFill/>
                </a:ln>
                <a:solidFill>
                  <a:schemeClr val="tx2"/>
                </a:solidFill>
                <a:effectLst/>
                <a:uLnTx/>
                <a:uFillTx/>
                <a:latin typeface="Arial" pitchFamily="34" charset="0"/>
                <a:ea typeface="+mj-ea"/>
                <a:cs typeface="Arial" pitchFamily="34" charset="0"/>
              </a:rPr>
              <a:t> </a:t>
            </a:r>
            <a:r>
              <a:rPr lang="en-US" sz="3800" b="1" dirty="0" smtClean="0">
                <a:solidFill>
                  <a:schemeClr val="tx2"/>
                </a:solidFill>
                <a:latin typeface="Arial" pitchFamily="34" charset="0"/>
                <a:ea typeface="+mj-ea"/>
                <a:cs typeface="Arial" pitchFamily="34" charset="0"/>
              </a:rPr>
              <a:t>Get The Credit You Deserve</a:t>
            </a:r>
            <a:endParaRPr kumimoji="0" lang="en-US" sz="38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p>
            <a:fld id="{43BD2A94-E053-4D32-99EC-7BF9F54D16D6}" type="slidenum">
              <a:rPr lang="en-US"/>
              <a:pPr/>
              <a:t>56</a:t>
            </a:fld>
            <a:endParaRPr lang="en-US"/>
          </a:p>
        </p:txBody>
      </p:sp>
      <p:sp>
        <p:nvSpPr>
          <p:cNvPr id="15365" name="Rectangle 2"/>
          <p:cNvSpPr>
            <a:spLocks noGrp="1" noChangeArrowheads="1"/>
          </p:cNvSpPr>
          <p:nvPr>
            <p:ph type="title"/>
          </p:nvPr>
        </p:nvSpPr>
        <p:spPr>
          <a:xfrm>
            <a:off x="914400" y="0"/>
            <a:ext cx="7772400" cy="1143000"/>
          </a:xfrm>
        </p:spPr>
        <p:txBody>
          <a:bodyPr>
            <a:normAutofit fontScale="90000"/>
          </a:bodyPr>
          <a:lstStyle/>
          <a:p>
            <a:pPr eaLnBrk="1" hangingPunct="1"/>
            <a:r>
              <a:rPr lang="en-US" sz="3600" b="1" dirty="0" smtClean="0">
                <a:latin typeface="Arial" pitchFamily="34" charset="0"/>
                <a:cs typeface="Arial" pitchFamily="34" charset="0"/>
              </a:rPr>
              <a:t>Video 4 – Get the Credit You Deserve</a:t>
            </a:r>
          </a:p>
        </p:txBody>
      </p:sp>
      <p:sp>
        <p:nvSpPr>
          <p:cNvPr id="15366" name="Rectangle 3"/>
          <p:cNvSpPr>
            <a:spLocks noGrp="1" noChangeArrowheads="1"/>
          </p:cNvSpPr>
          <p:nvPr>
            <p:ph type="body" idx="1"/>
          </p:nvPr>
        </p:nvSpPr>
        <p:spPr>
          <a:xfrm>
            <a:off x="609600" y="1066800"/>
            <a:ext cx="8153400" cy="4572000"/>
          </a:xfrm>
        </p:spPr>
        <p:txBody>
          <a:bodyPr>
            <a:normAutofit/>
          </a:bodyPr>
          <a:lstStyle/>
          <a:p>
            <a:pPr eaLnBrk="1" hangingPunct="1">
              <a:buNone/>
            </a:pPr>
            <a:endParaRPr lang="en-US" dirty="0" smtClean="0"/>
          </a:p>
          <a:p>
            <a:pPr eaLnBrk="1" hangingPunct="1">
              <a:buNone/>
            </a:pPr>
            <a:r>
              <a:rPr lang="en-US" sz="2400" b="1" dirty="0" smtClean="0">
                <a:latin typeface="Arial" pitchFamily="34" charset="0"/>
                <a:cs typeface="Arial" pitchFamily="34" charset="0"/>
              </a:rPr>
              <a:t>3 Lesson Plans</a:t>
            </a:r>
          </a:p>
          <a:p>
            <a:pPr eaLnBrk="1" hangingPunct="1">
              <a:buNone/>
            </a:pPr>
            <a:endParaRPr lang="en-US" sz="1000" dirty="0" smtClean="0">
              <a:latin typeface="Arial" pitchFamily="34" charset="0"/>
              <a:cs typeface="Arial" pitchFamily="34" charset="0"/>
            </a:endParaRPr>
          </a:p>
          <a:p>
            <a:pPr eaLnBrk="1" hangingPunct="1"/>
            <a:r>
              <a:rPr lang="en-US" sz="2400" dirty="0" smtClean="0">
                <a:latin typeface="Arial" pitchFamily="34" charset="0"/>
                <a:cs typeface="Arial" pitchFamily="34" charset="0"/>
              </a:rPr>
              <a:t>Lesson 4.1:  Make Credit Work for You</a:t>
            </a:r>
          </a:p>
          <a:p>
            <a:pPr eaLnBrk="1" hangingPunct="1"/>
            <a:r>
              <a:rPr lang="en-US" sz="2400" dirty="0" smtClean="0">
                <a:latin typeface="Arial" pitchFamily="34" charset="0"/>
                <a:cs typeface="Arial" pitchFamily="34" charset="0"/>
              </a:rPr>
              <a:t>Lesson 4.2:  Credit-Savvy</a:t>
            </a:r>
          </a:p>
          <a:p>
            <a:pPr eaLnBrk="1" hangingPunct="1"/>
            <a:r>
              <a:rPr lang="en-US" sz="2400" dirty="0" smtClean="0">
                <a:latin typeface="Arial" pitchFamily="34" charset="0"/>
                <a:cs typeface="Arial" pitchFamily="34" charset="0"/>
              </a:rPr>
              <a:t>Lesson 4.3:  The Most Important Grade You’ll Ever Earn</a:t>
            </a:r>
          </a:p>
          <a:p>
            <a:pPr eaLnBrk="1" hangingPunct="1">
              <a:buNone/>
            </a:pPr>
            <a:endParaRPr lang="en-US" dirty="0" smtClean="0"/>
          </a:p>
        </p:txBody>
      </p:sp>
      <p:pic>
        <p:nvPicPr>
          <p:cNvPr id="107526" name="Picture 6" descr="http://www.solarnavigator.net/venture_capital/venture_capital_images/Credit_Card_visa_collectable_happy_shoppers.jpg"/>
          <p:cNvPicPr>
            <a:picLocks noChangeAspect="1" noChangeArrowheads="1"/>
          </p:cNvPicPr>
          <p:nvPr/>
        </p:nvPicPr>
        <p:blipFill>
          <a:blip r:embed="rId3"/>
          <a:srcRect/>
          <a:stretch>
            <a:fillRect/>
          </a:stretch>
        </p:blipFill>
        <p:spPr bwMode="auto">
          <a:xfrm>
            <a:off x="2286001" y="3897630"/>
            <a:ext cx="4038600" cy="2544318"/>
          </a:xfrm>
          <a:prstGeom prst="rect">
            <a:avLst/>
          </a:prstGeom>
          <a:noFill/>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p>
            <a:fld id="{43BD2A94-E053-4D32-99EC-7BF9F54D16D6}" type="slidenum">
              <a:rPr lang="en-US"/>
              <a:pPr/>
              <a:t>57</a:t>
            </a:fld>
            <a:endParaRPr lang="en-US"/>
          </a:p>
        </p:txBody>
      </p:sp>
      <p:sp>
        <p:nvSpPr>
          <p:cNvPr id="15365" name="Rectangle 2"/>
          <p:cNvSpPr>
            <a:spLocks noGrp="1" noChangeArrowheads="1"/>
          </p:cNvSpPr>
          <p:nvPr>
            <p:ph type="title"/>
          </p:nvPr>
        </p:nvSpPr>
        <p:spPr/>
        <p:txBody>
          <a:bodyPr>
            <a:normAutofit/>
          </a:bodyPr>
          <a:lstStyle/>
          <a:p>
            <a:pPr eaLnBrk="1" hangingPunct="1"/>
            <a:r>
              <a:rPr lang="en-US" sz="3600" b="1" dirty="0" smtClean="0">
                <a:latin typeface="Arial" pitchFamily="34" charset="0"/>
                <a:cs typeface="Arial" pitchFamily="34" charset="0"/>
              </a:rPr>
              <a:t>Video 4 - Key Concepts</a:t>
            </a:r>
          </a:p>
        </p:txBody>
      </p:sp>
      <p:sp>
        <p:nvSpPr>
          <p:cNvPr id="15366" name="Rectangle 3"/>
          <p:cNvSpPr>
            <a:spLocks noGrp="1" noChangeArrowheads="1"/>
          </p:cNvSpPr>
          <p:nvPr>
            <p:ph type="body" idx="1"/>
          </p:nvPr>
        </p:nvSpPr>
        <p:spPr>
          <a:xfrm>
            <a:off x="685800" y="1524000"/>
            <a:ext cx="5029200" cy="4572000"/>
          </a:xfrm>
        </p:spPr>
        <p:txBody>
          <a:bodyPr>
            <a:normAutofit/>
          </a:bodyPr>
          <a:lstStyle/>
          <a:p>
            <a:pPr eaLnBrk="1" hangingPunct="1">
              <a:buNone/>
            </a:pPr>
            <a:endParaRPr lang="en-US" dirty="0" smtClean="0"/>
          </a:p>
          <a:p>
            <a:pPr eaLnBrk="1" hangingPunct="1"/>
            <a:r>
              <a:rPr lang="en-US" sz="2400" dirty="0" smtClean="0">
                <a:latin typeface="Arial" pitchFamily="34" charset="0"/>
                <a:cs typeface="Arial" pitchFamily="34" charset="0"/>
              </a:rPr>
              <a:t>Credit and debit cards</a:t>
            </a:r>
          </a:p>
          <a:p>
            <a:pPr eaLnBrk="1" hangingPunct="1"/>
            <a:r>
              <a:rPr lang="en-US" sz="2400" dirty="0" smtClean="0">
                <a:latin typeface="Arial" pitchFamily="34" charset="0"/>
                <a:cs typeface="Arial" pitchFamily="34" charset="0"/>
              </a:rPr>
              <a:t>Finance charges</a:t>
            </a:r>
          </a:p>
          <a:p>
            <a:pPr eaLnBrk="1" hangingPunct="1"/>
            <a:r>
              <a:rPr lang="en-US" sz="2400" dirty="0" smtClean="0">
                <a:latin typeface="Arial" pitchFamily="34" charset="0"/>
                <a:cs typeface="Arial" pitchFamily="34" charset="0"/>
              </a:rPr>
              <a:t>APRs, grace periods, and                               minimum payments</a:t>
            </a:r>
          </a:p>
          <a:p>
            <a:pPr eaLnBrk="1" hangingPunct="1"/>
            <a:r>
              <a:rPr lang="en-US" sz="2400" dirty="0" smtClean="0">
                <a:latin typeface="Arial" pitchFamily="34" charset="0"/>
                <a:cs typeface="Arial" pitchFamily="34" charset="0"/>
              </a:rPr>
              <a:t>Installment plans</a:t>
            </a:r>
          </a:p>
          <a:p>
            <a:pPr eaLnBrk="1" hangingPunct="1"/>
            <a:r>
              <a:rPr lang="en-US" sz="2400" dirty="0" smtClean="0">
                <a:latin typeface="Arial" pitchFamily="34" charset="0"/>
                <a:cs typeface="Arial" pitchFamily="34" charset="0"/>
              </a:rPr>
              <a:t>Open-ended and revolving credit</a:t>
            </a:r>
          </a:p>
          <a:p>
            <a:pPr eaLnBrk="1" hangingPunct="1"/>
            <a:r>
              <a:rPr lang="en-US" sz="2400" dirty="0" smtClean="0">
                <a:latin typeface="Arial" pitchFamily="34" charset="0"/>
                <a:cs typeface="Arial" pitchFamily="34" charset="0"/>
              </a:rPr>
              <a:t>Credit reports and credit scores</a:t>
            </a:r>
          </a:p>
        </p:txBody>
      </p:sp>
      <p:pic>
        <p:nvPicPr>
          <p:cNvPr id="105474" name="Picture 2" descr="http://www.aolcdn.com/channels/08/00/477d3139-0009f-0253d-400cb8e1"/>
          <p:cNvPicPr>
            <a:picLocks noChangeAspect="1" noChangeArrowheads="1"/>
          </p:cNvPicPr>
          <p:nvPr/>
        </p:nvPicPr>
        <p:blipFill>
          <a:blip r:embed="rId3"/>
          <a:srcRect/>
          <a:stretch>
            <a:fillRect/>
          </a:stretch>
        </p:blipFill>
        <p:spPr bwMode="auto">
          <a:xfrm>
            <a:off x="5943600" y="1981200"/>
            <a:ext cx="2400300" cy="3200400"/>
          </a:xfrm>
          <a:prstGeom prst="rect">
            <a:avLst/>
          </a:prstGeom>
          <a:noFill/>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3"/>
          <p:cNvSpPr>
            <a:spLocks noGrp="1"/>
          </p:cNvSpPr>
          <p:nvPr>
            <p:ph type="sldNum" sz="quarter" idx="12"/>
          </p:nvPr>
        </p:nvSpPr>
        <p:spPr>
          <a:noFill/>
        </p:spPr>
        <p:txBody>
          <a:bodyPr/>
          <a:lstStyle/>
          <a:p>
            <a:fld id="{01A5EF8A-AC28-419E-B503-DDB328ED5D2F}" type="slidenum">
              <a:rPr lang="en-US"/>
              <a:pPr/>
              <a:t>58</a:t>
            </a:fld>
            <a:endParaRPr lang="en-US"/>
          </a:p>
        </p:txBody>
      </p:sp>
      <p:sp>
        <p:nvSpPr>
          <p:cNvPr id="48133"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grpSp>
        <p:nvGrpSpPr>
          <p:cNvPr id="2" name="Group 11"/>
          <p:cNvGrpSpPr>
            <a:grpSpLocks/>
          </p:cNvGrpSpPr>
          <p:nvPr/>
        </p:nvGrpSpPr>
        <p:grpSpPr bwMode="auto">
          <a:xfrm>
            <a:off x="381000" y="1143000"/>
            <a:ext cx="8418513" cy="5256213"/>
            <a:chOff x="220" y="480"/>
            <a:chExt cx="5303" cy="3311"/>
          </a:xfrm>
        </p:grpSpPr>
        <p:pic>
          <p:nvPicPr>
            <p:cNvPr id="48135" name="Picture 8"/>
            <p:cNvPicPr>
              <a:picLocks noChangeAspect="1" noChangeArrowheads="1"/>
            </p:cNvPicPr>
            <p:nvPr/>
          </p:nvPicPr>
          <p:blipFill>
            <a:blip r:embed="rId3"/>
            <a:srcRect/>
            <a:stretch>
              <a:fillRect/>
            </a:stretch>
          </p:blipFill>
          <p:spPr bwMode="auto">
            <a:xfrm>
              <a:off x="220" y="480"/>
              <a:ext cx="2660" cy="3311"/>
            </a:xfrm>
            <a:prstGeom prst="rect">
              <a:avLst/>
            </a:prstGeom>
            <a:noFill/>
            <a:ln w="12700">
              <a:solidFill>
                <a:schemeClr val="bg2"/>
              </a:solidFill>
              <a:miter lim="800000"/>
              <a:headEnd/>
              <a:tailEnd/>
            </a:ln>
          </p:spPr>
        </p:pic>
        <p:pic>
          <p:nvPicPr>
            <p:cNvPr id="48136" name="Picture 9"/>
            <p:cNvPicPr>
              <a:picLocks noChangeAspect="1" noChangeArrowheads="1"/>
            </p:cNvPicPr>
            <p:nvPr/>
          </p:nvPicPr>
          <p:blipFill>
            <a:blip r:embed="rId4"/>
            <a:srcRect b="1346"/>
            <a:stretch>
              <a:fillRect/>
            </a:stretch>
          </p:blipFill>
          <p:spPr bwMode="auto">
            <a:xfrm>
              <a:off x="2880" y="480"/>
              <a:ext cx="2643" cy="3298"/>
            </a:xfrm>
            <a:prstGeom prst="rect">
              <a:avLst/>
            </a:prstGeom>
            <a:noFill/>
            <a:ln w="9525">
              <a:noFill/>
              <a:miter lim="800000"/>
              <a:headEnd/>
              <a:tailEnd/>
            </a:ln>
          </p:spPr>
        </p:pic>
      </p:grpSp>
      <p:sp>
        <p:nvSpPr>
          <p:cNvPr id="9" name="Rectangle 2"/>
          <p:cNvSpPr txBox="1">
            <a:spLocks noChangeArrowheads="1"/>
          </p:cNvSpPr>
          <p:nvPr/>
        </p:nvSpPr>
        <p:spPr>
          <a:xfrm>
            <a:off x="457200" y="304800"/>
            <a:ext cx="77724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Video 4 – Visuals and Activities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Slide Number Placeholder 3"/>
          <p:cNvSpPr>
            <a:spLocks noGrp="1"/>
          </p:cNvSpPr>
          <p:nvPr>
            <p:ph type="sldNum" sz="quarter" idx="12"/>
          </p:nvPr>
        </p:nvSpPr>
        <p:spPr>
          <a:noFill/>
        </p:spPr>
        <p:txBody>
          <a:bodyPr/>
          <a:lstStyle/>
          <a:p>
            <a:fld id="{78F49D44-5079-4EA3-8BE9-6B82CCD9ECE9}" type="slidenum">
              <a:rPr lang="en-US"/>
              <a:pPr/>
              <a:t>59</a:t>
            </a:fld>
            <a:endParaRPr lang="en-US"/>
          </a:p>
        </p:txBody>
      </p:sp>
      <p:sp>
        <p:nvSpPr>
          <p:cNvPr id="50181"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50182" name="Picture 9"/>
          <p:cNvPicPr>
            <a:picLocks noChangeAspect="1" noChangeArrowheads="1"/>
          </p:cNvPicPr>
          <p:nvPr/>
        </p:nvPicPr>
        <p:blipFill>
          <a:blip r:embed="rId3"/>
          <a:srcRect/>
          <a:stretch>
            <a:fillRect/>
          </a:stretch>
        </p:blipFill>
        <p:spPr bwMode="auto">
          <a:xfrm>
            <a:off x="2286000" y="376197"/>
            <a:ext cx="4876800" cy="6024603"/>
          </a:xfrm>
          <a:prstGeom prst="rect">
            <a:avLst/>
          </a:prstGeom>
          <a:noFill/>
          <a:ln w="12700">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23234" name="Picture 2"/>
          <p:cNvPicPr>
            <a:picLocks noChangeAspect="1" noChangeArrowheads="1"/>
          </p:cNvPicPr>
          <p:nvPr/>
        </p:nvPicPr>
        <p:blipFill>
          <a:blip r:embed="rId3"/>
          <a:srcRect/>
          <a:stretch>
            <a:fillRect/>
          </a:stretch>
        </p:blipFill>
        <p:spPr bwMode="auto">
          <a:xfrm>
            <a:off x="-1524000" y="-809625"/>
            <a:ext cx="12268200" cy="7667625"/>
          </a:xfrm>
          <a:prstGeom prst="rect">
            <a:avLst/>
          </a:prstGeom>
          <a:noFill/>
          <a:ln w="9525">
            <a:noFill/>
            <a:miter lim="800000"/>
            <a:headEnd/>
            <a:tailEnd/>
          </a:ln>
          <a:effectLst/>
        </p:spPr>
      </p:pic>
      <p:sp>
        <p:nvSpPr>
          <p:cNvPr id="5" name="Rectangle 4"/>
          <p:cNvSpPr/>
          <p:nvPr/>
        </p:nvSpPr>
        <p:spPr>
          <a:xfrm>
            <a:off x="762000" y="5334000"/>
            <a:ext cx="4648200" cy="892552"/>
          </a:xfrm>
          <a:prstGeom prst="rect">
            <a:avLst/>
          </a:prstGeom>
          <a:solidFill>
            <a:schemeClr val="tx2">
              <a:lumMod val="75000"/>
            </a:schemeClr>
          </a:solidFill>
          <a:ln>
            <a:solidFill>
              <a:schemeClr val="tx2">
                <a:lumMod val="75000"/>
              </a:schemeClr>
            </a:solidFill>
          </a:ln>
        </p:spPr>
        <p:txBody>
          <a:bodyPr wrap="square">
            <a:spAutoFit/>
          </a:bodyPr>
          <a:lstStyle/>
          <a:p>
            <a:pPr lvl="0" algn="ctr">
              <a:spcBef>
                <a:spcPct val="0"/>
              </a:spcBef>
              <a:defRPr/>
            </a:pPr>
            <a:endParaRPr lang="en-US" sz="800" b="1" dirty="0" smtClean="0">
              <a:solidFill>
                <a:schemeClr val="bg1"/>
              </a:solidFill>
              <a:latin typeface="Arial" pitchFamily="34" charset="0"/>
              <a:cs typeface="Arial" pitchFamily="34" charset="0"/>
            </a:endParaRPr>
          </a:p>
          <a:p>
            <a:pPr lvl="0" algn="ctr">
              <a:spcBef>
                <a:spcPct val="0"/>
              </a:spcBef>
              <a:defRPr/>
            </a:pPr>
            <a:r>
              <a:rPr lang="en-US" sz="3600" b="1" dirty="0" smtClean="0">
                <a:solidFill>
                  <a:schemeClr val="bg1"/>
                </a:solidFill>
                <a:latin typeface="Arial" pitchFamily="34" charset="0"/>
                <a:cs typeface="Arial" pitchFamily="34" charset="0"/>
              </a:rPr>
              <a:t>Table of Contents</a:t>
            </a:r>
            <a:endParaRPr lang="en-US" sz="3200" b="1" dirty="0" smtClean="0">
              <a:solidFill>
                <a:schemeClr val="bg1"/>
              </a:solidFill>
              <a:latin typeface="Arial" pitchFamily="34" charset="0"/>
              <a:cs typeface="Arial" pitchFamily="34" charset="0"/>
            </a:endParaRPr>
          </a:p>
          <a:p>
            <a:pPr algn="ctr">
              <a:spcBef>
                <a:spcPct val="0"/>
              </a:spcBef>
            </a:pPr>
            <a:endParaRPr lang="en-US" sz="800" b="1" dirty="0" smtClean="0">
              <a:solidFill>
                <a:schemeClr val="bg1"/>
              </a:solidFill>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Slide Number Placeholder 3"/>
          <p:cNvSpPr>
            <a:spLocks noGrp="1"/>
          </p:cNvSpPr>
          <p:nvPr>
            <p:ph type="sldNum" sz="quarter" idx="12"/>
          </p:nvPr>
        </p:nvSpPr>
        <p:spPr>
          <a:noFill/>
        </p:spPr>
        <p:txBody>
          <a:bodyPr/>
          <a:lstStyle/>
          <a:p>
            <a:fld id="{85CED603-E40F-409A-934F-A2225CDFF54B}" type="slidenum">
              <a:rPr lang="en-US"/>
              <a:pPr/>
              <a:t>60</a:t>
            </a:fld>
            <a:endParaRPr lang="en-US"/>
          </a:p>
        </p:txBody>
      </p:sp>
      <p:sp>
        <p:nvSpPr>
          <p:cNvPr id="51205"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grpSp>
        <p:nvGrpSpPr>
          <p:cNvPr id="2" name="Group 12"/>
          <p:cNvGrpSpPr>
            <a:grpSpLocks/>
          </p:cNvGrpSpPr>
          <p:nvPr/>
        </p:nvGrpSpPr>
        <p:grpSpPr bwMode="auto">
          <a:xfrm>
            <a:off x="685800" y="1143000"/>
            <a:ext cx="7972425" cy="5141913"/>
            <a:chOff x="432" y="720"/>
            <a:chExt cx="5022" cy="3239"/>
          </a:xfrm>
        </p:grpSpPr>
        <p:pic>
          <p:nvPicPr>
            <p:cNvPr id="51207" name="Picture 7"/>
            <p:cNvPicPr>
              <a:picLocks noChangeAspect="1" noChangeArrowheads="1"/>
            </p:cNvPicPr>
            <p:nvPr/>
          </p:nvPicPr>
          <p:blipFill>
            <a:blip r:embed="rId3"/>
            <a:srcRect b="673"/>
            <a:stretch>
              <a:fillRect/>
            </a:stretch>
          </p:blipFill>
          <p:spPr bwMode="auto">
            <a:xfrm>
              <a:off x="432" y="720"/>
              <a:ext cx="2564" cy="3239"/>
            </a:xfrm>
            <a:prstGeom prst="rect">
              <a:avLst/>
            </a:prstGeom>
            <a:noFill/>
            <a:ln w="12700">
              <a:solidFill>
                <a:schemeClr val="bg2"/>
              </a:solidFill>
              <a:miter lim="800000"/>
              <a:headEnd/>
              <a:tailEnd/>
            </a:ln>
          </p:spPr>
        </p:pic>
        <p:pic>
          <p:nvPicPr>
            <p:cNvPr id="51208" name="Picture 8"/>
            <p:cNvPicPr>
              <a:picLocks noChangeAspect="1" noChangeArrowheads="1"/>
            </p:cNvPicPr>
            <p:nvPr/>
          </p:nvPicPr>
          <p:blipFill>
            <a:blip r:embed="rId4"/>
            <a:srcRect r="9903"/>
            <a:stretch>
              <a:fillRect/>
            </a:stretch>
          </p:blipFill>
          <p:spPr bwMode="auto">
            <a:xfrm>
              <a:off x="2976" y="720"/>
              <a:ext cx="2478" cy="3238"/>
            </a:xfrm>
            <a:prstGeom prst="rect">
              <a:avLst/>
            </a:prstGeom>
            <a:noFill/>
            <a:ln w="12700">
              <a:solidFill>
                <a:schemeClr val="bg2"/>
              </a:solidFill>
              <a:miter lim="800000"/>
              <a:headEnd/>
              <a:tailEnd/>
            </a:ln>
          </p:spPr>
        </p:pic>
      </p:gr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685800" y="762000"/>
            <a:ext cx="7772400" cy="4419600"/>
          </a:xfrm>
        </p:spPr>
        <p:txBody>
          <a:bodyPr/>
          <a:lstStyle/>
          <a:p>
            <a:pPr algn="ctr" eaLnBrk="1" hangingPunct="1">
              <a:buFont typeface="Wingdings" pitchFamily="2" charset="2"/>
              <a:buNone/>
            </a:pPr>
            <a:endParaRPr lang="en-US" sz="1000" b="1" dirty="0" smtClean="0"/>
          </a:p>
          <a:p>
            <a:pPr algn="ctr">
              <a:buNone/>
            </a:pPr>
            <a:r>
              <a:rPr lang="en-US" sz="4000" b="1" dirty="0" smtClean="0">
                <a:solidFill>
                  <a:schemeClr val="tx2">
                    <a:lumMod val="75000"/>
                  </a:schemeClr>
                </a:solidFill>
                <a:latin typeface="Arial" pitchFamily="34" charset="0"/>
                <a:cs typeface="Arial" pitchFamily="34" charset="0"/>
              </a:rPr>
              <a:t>An Activity</a:t>
            </a:r>
          </a:p>
          <a:p>
            <a:pPr algn="ctr">
              <a:buNone/>
            </a:pPr>
            <a:r>
              <a:rPr lang="en-US" sz="3800" b="1" dirty="0" smtClean="0">
                <a:solidFill>
                  <a:schemeClr val="tx2">
                    <a:lumMod val="75000"/>
                  </a:schemeClr>
                </a:solidFill>
                <a:latin typeface="Arial" pitchFamily="34" charset="0"/>
                <a:cs typeface="Arial" pitchFamily="34" charset="0"/>
              </a:rPr>
              <a:t>Comparing Credit Card Offers</a:t>
            </a:r>
          </a:p>
        </p:txBody>
      </p:sp>
      <p:pic>
        <p:nvPicPr>
          <p:cNvPr id="50180" name="Picture 4" descr="23281251"/>
          <p:cNvPicPr>
            <a:picLocks noChangeAspect="1" noChangeArrowheads="1"/>
          </p:cNvPicPr>
          <p:nvPr/>
        </p:nvPicPr>
        <p:blipFill>
          <a:blip r:embed="rId3"/>
          <a:srcRect/>
          <a:stretch>
            <a:fillRect/>
          </a:stretch>
        </p:blipFill>
        <p:spPr bwMode="auto">
          <a:xfrm>
            <a:off x="2971800" y="2667000"/>
            <a:ext cx="28194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en-US" smtClean="0"/>
          </a:p>
        </p:txBody>
      </p:sp>
      <p:sp>
        <p:nvSpPr>
          <p:cNvPr id="46083" name="Rectangle 3"/>
          <p:cNvSpPr>
            <a:spLocks noGrp="1" noChangeArrowheads="1"/>
          </p:cNvSpPr>
          <p:nvPr>
            <p:ph type="body" idx="1"/>
          </p:nvPr>
        </p:nvSpPr>
        <p:spPr/>
        <p:txBody>
          <a:bodyPr/>
          <a:lstStyle/>
          <a:p>
            <a:pPr eaLnBrk="1" hangingPunct="1"/>
            <a:endParaRPr lang="en-US" smtClean="0"/>
          </a:p>
        </p:txBody>
      </p:sp>
      <p:pic>
        <p:nvPicPr>
          <p:cNvPr id="46084" name="Picture 6"/>
          <p:cNvPicPr>
            <a:picLocks noChangeAspect="1" noChangeArrowheads="1"/>
          </p:cNvPicPr>
          <p:nvPr/>
        </p:nvPicPr>
        <p:blipFill>
          <a:blip r:embed="rId3"/>
          <a:srcRect/>
          <a:stretch>
            <a:fillRect/>
          </a:stretch>
        </p:blipFill>
        <p:spPr bwMode="auto">
          <a:xfrm>
            <a:off x="-2286000" y="-685800"/>
            <a:ext cx="12069763" cy="7543800"/>
          </a:xfrm>
          <a:prstGeom prst="rect">
            <a:avLst/>
          </a:prstGeom>
          <a:noFill/>
          <a:ln w="9525">
            <a:noFill/>
            <a:miter lim="800000"/>
            <a:headEnd/>
            <a:tailEnd/>
          </a:ln>
        </p:spPr>
      </p:pic>
      <p:sp>
        <p:nvSpPr>
          <p:cNvPr id="46085" name="Text Box 5"/>
          <p:cNvSpPr txBox="1">
            <a:spLocks noChangeArrowheads="1"/>
          </p:cNvSpPr>
          <p:nvPr/>
        </p:nvSpPr>
        <p:spPr bwMode="auto">
          <a:xfrm>
            <a:off x="6477000" y="2057400"/>
            <a:ext cx="2286000" cy="2298700"/>
          </a:xfrm>
          <a:prstGeom prst="rect">
            <a:avLst/>
          </a:prstGeom>
          <a:solidFill>
            <a:schemeClr val="tx2">
              <a:lumMod val="75000"/>
            </a:schemeClr>
          </a:solidFill>
          <a:ln w="9525">
            <a:solidFill>
              <a:srgbClr val="3333CC"/>
            </a:solidFill>
            <a:miter lim="800000"/>
            <a:headEnd/>
            <a:tailEnd/>
          </a:ln>
        </p:spPr>
        <p:txBody>
          <a:bodyPr>
            <a:spAutoFit/>
          </a:bodyPr>
          <a:lstStyle/>
          <a:p>
            <a:pPr algn="ctr"/>
            <a:endParaRPr lang="en-US" dirty="0">
              <a:solidFill>
                <a:schemeClr val="bg1"/>
              </a:solidFill>
            </a:endParaRPr>
          </a:p>
          <a:p>
            <a:pPr algn="ctr"/>
            <a:r>
              <a:rPr lang="en-US" b="1" dirty="0">
                <a:solidFill>
                  <a:schemeClr val="bg1"/>
                </a:solidFill>
                <a:latin typeface="Arial" pitchFamily="34" charset="0"/>
                <a:cs typeface="Arial" pitchFamily="34" charset="0"/>
              </a:rPr>
              <a:t>www.bankrate.com</a:t>
            </a:r>
          </a:p>
          <a:p>
            <a:pPr algn="ctr"/>
            <a:endParaRPr lang="en-US" dirty="0">
              <a:solidFill>
                <a:schemeClr val="bg1"/>
              </a:solidFill>
              <a:latin typeface="Arial" pitchFamily="34" charset="0"/>
              <a:cs typeface="Arial" pitchFamily="34" charset="0"/>
            </a:endParaRPr>
          </a:p>
          <a:p>
            <a:pPr algn="ctr"/>
            <a:r>
              <a:rPr lang="en-US" dirty="0">
                <a:solidFill>
                  <a:schemeClr val="bg1"/>
                </a:solidFill>
                <a:latin typeface="Arial" pitchFamily="34" charset="0"/>
                <a:cs typeface="Arial" pitchFamily="34" charset="0"/>
              </a:rPr>
              <a:t>Track rates</a:t>
            </a:r>
          </a:p>
          <a:p>
            <a:pPr algn="ctr"/>
            <a:r>
              <a:rPr lang="en-US" dirty="0">
                <a:solidFill>
                  <a:schemeClr val="bg1"/>
                </a:solidFill>
                <a:latin typeface="Arial" pitchFamily="34" charset="0"/>
                <a:cs typeface="Arial" pitchFamily="34" charset="0"/>
              </a:rPr>
              <a:t>Find the best card</a:t>
            </a:r>
          </a:p>
          <a:p>
            <a:pPr algn="ctr"/>
            <a:r>
              <a:rPr lang="en-US" dirty="0">
                <a:solidFill>
                  <a:schemeClr val="bg1"/>
                </a:solidFill>
                <a:latin typeface="Arial" pitchFamily="34" charset="0"/>
                <a:cs typeface="Arial" pitchFamily="34" charset="0"/>
              </a:rPr>
              <a:t>Paying the minimum</a:t>
            </a:r>
          </a:p>
          <a:p>
            <a:pPr algn="ctr"/>
            <a:r>
              <a:rPr lang="en-US" dirty="0">
                <a:solidFill>
                  <a:schemeClr val="bg1"/>
                </a:solidFill>
                <a:latin typeface="Arial" pitchFamily="34" charset="0"/>
                <a:cs typeface="Arial" pitchFamily="34" charset="0"/>
              </a:rPr>
              <a:t>Paying off balances</a:t>
            </a:r>
          </a:p>
          <a:p>
            <a:pPr algn="ctr"/>
            <a:endParaRPr lang="en-US"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en-US" smtClean="0"/>
          </a:p>
        </p:txBody>
      </p:sp>
      <p:sp>
        <p:nvSpPr>
          <p:cNvPr id="47107" name="Rectangle 3"/>
          <p:cNvSpPr>
            <a:spLocks noGrp="1" noChangeArrowheads="1"/>
          </p:cNvSpPr>
          <p:nvPr>
            <p:ph type="body" idx="1"/>
          </p:nvPr>
        </p:nvSpPr>
        <p:spPr/>
        <p:txBody>
          <a:bodyPr/>
          <a:lstStyle/>
          <a:p>
            <a:pPr eaLnBrk="1" hangingPunct="1"/>
            <a:endParaRPr lang="en-US" smtClean="0"/>
          </a:p>
        </p:txBody>
      </p:sp>
      <p:pic>
        <p:nvPicPr>
          <p:cNvPr id="47108"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7109" name="Text Box 5"/>
          <p:cNvSpPr txBox="1">
            <a:spLocks noChangeArrowheads="1"/>
          </p:cNvSpPr>
          <p:nvPr/>
        </p:nvSpPr>
        <p:spPr bwMode="auto">
          <a:xfrm>
            <a:off x="4953000" y="2743200"/>
            <a:ext cx="3505200" cy="1016000"/>
          </a:xfrm>
          <a:prstGeom prst="rect">
            <a:avLst/>
          </a:prstGeom>
          <a:solidFill>
            <a:schemeClr val="tx2">
              <a:lumMod val="75000"/>
            </a:schemeClr>
          </a:solidFill>
          <a:ln w="9525">
            <a:solidFill>
              <a:srgbClr val="3333CC"/>
            </a:solidFill>
            <a:miter lim="800000"/>
            <a:headEnd/>
            <a:tailEnd/>
          </a:ln>
        </p:spPr>
        <p:txBody>
          <a:bodyPr>
            <a:spAutoFit/>
          </a:bodyPr>
          <a:lstStyle/>
          <a:p>
            <a:pPr algn="ctr"/>
            <a:endParaRPr lang="en-US">
              <a:solidFill>
                <a:schemeClr val="bg1"/>
              </a:solidFill>
              <a:latin typeface="Arial" pitchFamily="34" charset="0"/>
              <a:cs typeface="Arial" pitchFamily="34" charset="0"/>
            </a:endParaRPr>
          </a:p>
          <a:p>
            <a:pPr algn="ctr"/>
            <a:r>
              <a:rPr lang="en-US" sz="2400" b="1">
                <a:solidFill>
                  <a:schemeClr val="bg1"/>
                </a:solidFill>
                <a:latin typeface="Arial" pitchFamily="34" charset="0"/>
                <a:cs typeface="Arial" pitchFamily="34" charset="0"/>
              </a:rPr>
              <a:t>www.cardweb.com</a:t>
            </a:r>
          </a:p>
          <a:p>
            <a:pPr algn="ctr"/>
            <a:endParaRPr lang="en-US"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US" smtClean="0"/>
          </a:p>
        </p:txBody>
      </p:sp>
      <p:sp>
        <p:nvSpPr>
          <p:cNvPr id="48131" name="Content Placeholder 2"/>
          <p:cNvSpPr>
            <a:spLocks noGrp="1"/>
          </p:cNvSpPr>
          <p:nvPr>
            <p:ph idx="1"/>
          </p:nvPr>
        </p:nvSpPr>
        <p:spPr/>
        <p:txBody>
          <a:bodyPr/>
          <a:lstStyle/>
          <a:p>
            <a:endParaRPr lang="en-US" smtClean="0"/>
          </a:p>
        </p:txBody>
      </p:sp>
      <p:pic>
        <p:nvPicPr>
          <p:cNvPr id="48132" name="Picture 2"/>
          <p:cNvPicPr>
            <a:picLocks noChangeAspect="1" noChangeArrowheads="1"/>
          </p:cNvPicPr>
          <p:nvPr/>
        </p:nvPicPr>
        <p:blipFill>
          <a:blip r:embed="rId3"/>
          <a:srcRect/>
          <a:stretch>
            <a:fillRect/>
          </a:stretch>
        </p:blipFill>
        <p:spPr bwMode="auto">
          <a:xfrm>
            <a:off x="-1524000" y="-838200"/>
            <a:ext cx="12314238" cy="7696200"/>
          </a:xfrm>
          <a:prstGeom prst="rect">
            <a:avLst/>
          </a:prstGeom>
          <a:noFill/>
          <a:ln w="9525">
            <a:noFill/>
            <a:miter lim="800000"/>
            <a:headEnd/>
            <a:tailEnd/>
          </a:ln>
        </p:spPr>
      </p:pic>
      <p:sp>
        <p:nvSpPr>
          <p:cNvPr id="48133" name="TextBox 4"/>
          <p:cNvSpPr txBox="1">
            <a:spLocks noChangeArrowheads="1"/>
          </p:cNvSpPr>
          <p:nvPr/>
        </p:nvSpPr>
        <p:spPr bwMode="auto">
          <a:xfrm>
            <a:off x="1143000" y="5181600"/>
            <a:ext cx="6934200" cy="738664"/>
          </a:xfrm>
          <a:prstGeom prst="rect">
            <a:avLst/>
          </a:prstGeom>
          <a:solidFill>
            <a:schemeClr val="tx2">
              <a:lumMod val="75000"/>
            </a:schemeClr>
          </a:solidFill>
          <a:ln w="9525">
            <a:solidFill>
              <a:schemeClr val="tx1"/>
            </a:solidFill>
            <a:miter lim="800000"/>
            <a:headEnd/>
            <a:tailEnd/>
          </a:ln>
        </p:spPr>
        <p:txBody>
          <a:bodyPr wrap="square">
            <a:spAutoFit/>
          </a:bodyPr>
          <a:lstStyle/>
          <a:p>
            <a:pPr algn="ctr"/>
            <a:endParaRPr lang="en-US" sz="1200" b="1" dirty="0">
              <a:solidFill>
                <a:schemeClr val="bg1"/>
              </a:solidFill>
              <a:latin typeface="Arial" pitchFamily="34" charset="0"/>
              <a:cs typeface="Arial" pitchFamily="34" charset="0"/>
            </a:endParaRPr>
          </a:p>
          <a:p>
            <a:pPr algn="ctr"/>
            <a:r>
              <a:rPr lang="en-US" b="1" dirty="0">
                <a:solidFill>
                  <a:schemeClr val="bg1"/>
                </a:solidFill>
                <a:latin typeface="Arial" pitchFamily="34" charset="0"/>
                <a:cs typeface="Arial" pitchFamily="34" charset="0"/>
              </a:rPr>
              <a:t>http://www.myfico.com/LoanCenter/Offers/CreditCards.aspx</a:t>
            </a:r>
          </a:p>
          <a:p>
            <a:pPr algn="ctr"/>
            <a:endParaRPr lang="en-US"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4800" y="152400"/>
            <a:ext cx="7924800" cy="1143000"/>
          </a:xfrm>
        </p:spPr>
        <p:txBody>
          <a:bodyPr/>
          <a:lstStyle/>
          <a:p>
            <a:pPr eaLnBrk="1" hangingPunct="1"/>
            <a:r>
              <a:rPr lang="en-US" sz="3400" b="1" dirty="0" smtClean="0">
                <a:latin typeface="Arial" pitchFamily="34" charset="0"/>
                <a:cs typeface="Arial" pitchFamily="34" charset="0"/>
              </a:rPr>
              <a:t>Take the Credit Report Challenge!</a:t>
            </a:r>
            <a:br>
              <a:rPr lang="en-US" sz="3400" b="1" dirty="0" smtClean="0">
                <a:latin typeface="Arial" pitchFamily="34" charset="0"/>
                <a:cs typeface="Arial" pitchFamily="34" charset="0"/>
              </a:rPr>
            </a:br>
            <a:r>
              <a:rPr lang="en-US" sz="2800" b="1" dirty="0" smtClean="0">
                <a:latin typeface="Arial" pitchFamily="34" charset="0"/>
                <a:cs typeface="Arial" pitchFamily="34" charset="0"/>
              </a:rPr>
              <a:t>Myths and Realities of Credit Reporting</a:t>
            </a:r>
          </a:p>
        </p:txBody>
      </p:sp>
      <p:sp>
        <p:nvSpPr>
          <p:cNvPr id="96259" name="Rectangle 3"/>
          <p:cNvSpPr>
            <a:spLocks noGrp="1" noChangeArrowheads="1"/>
          </p:cNvSpPr>
          <p:nvPr>
            <p:ph type="body" idx="1"/>
          </p:nvPr>
        </p:nvSpPr>
        <p:spPr>
          <a:xfrm>
            <a:off x="762000" y="1600200"/>
            <a:ext cx="7467600" cy="4572000"/>
          </a:xfrm>
        </p:spPr>
        <p:txBody>
          <a:bodyPr/>
          <a:lstStyle/>
          <a:p>
            <a:pPr marL="533400" indent="-533400" eaLnBrk="1" hangingPunct="1">
              <a:spcBef>
                <a:spcPct val="0"/>
              </a:spcBef>
              <a:buClr>
                <a:schemeClr val="tx1"/>
              </a:buClr>
              <a:buFont typeface="Wingdings" pitchFamily="2" charset="2"/>
              <a:buNone/>
            </a:pPr>
            <a:r>
              <a:rPr lang="en-US" sz="2400" dirty="0" smtClean="0">
                <a:latin typeface="Arial" pitchFamily="34" charset="0"/>
                <a:cs typeface="Arial" pitchFamily="34" charset="0"/>
              </a:rPr>
              <a:t>The Rules:</a:t>
            </a:r>
          </a:p>
          <a:p>
            <a:pPr marL="533400" indent="-533400" eaLnBrk="1" hangingPunct="1">
              <a:spcBef>
                <a:spcPct val="0"/>
              </a:spcBef>
              <a:buClr>
                <a:schemeClr val="tx1"/>
              </a:buClr>
              <a:buFont typeface="Wingdings" pitchFamily="2" charset="2"/>
              <a:buNone/>
            </a:pPr>
            <a:endParaRPr lang="en-US" sz="2400" dirty="0" smtClean="0">
              <a:latin typeface="Arial" pitchFamily="34" charset="0"/>
              <a:cs typeface="Arial" pitchFamily="34" charset="0"/>
            </a:endParaRPr>
          </a:p>
          <a:p>
            <a:pPr marL="533400" indent="-533400" eaLnBrk="1" hangingPunct="1">
              <a:spcBef>
                <a:spcPct val="0"/>
              </a:spcBef>
            </a:pPr>
            <a:r>
              <a:rPr lang="en-US" sz="2400" dirty="0" smtClean="0">
                <a:latin typeface="Arial" pitchFamily="34" charset="0"/>
                <a:cs typeface="Arial" pitchFamily="34" charset="0"/>
              </a:rPr>
              <a:t>For each statement, answer “TRUE” or “FALSE.”</a:t>
            </a:r>
          </a:p>
          <a:p>
            <a:pPr marL="533400" indent="-533400" eaLnBrk="1" hangingPunct="1">
              <a:spcBef>
                <a:spcPct val="0"/>
              </a:spcBef>
            </a:pPr>
            <a:endParaRPr lang="en-US" sz="2400" dirty="0" smtClean="0">
              <a:latin typeface="Arial" pitchFamily="34" charset="0"/>
              <a:cs typeface="Arial" pitchFamily="34" charset="0"/>
            </a:endParaRPr>
          </a:p>
          <a:p>
            <a:pPr marL="533400" indent="-533400" eaLnBrk="1" hangingPunct="1">
              <a:spcBef>
                <a:spcPct val="0"/>
              </a:spcBef>
            </a:pPr>
            <a:r>
              <a:rPr lang="en-US" sz="2400" dirty="0" smtClean="0">
                <a:latin typeface="Arial" pitchFamily="34" charset="0"/>
                <a:cs typeface="Arial" pitchFamily="34" charset="0"/>
              </a:rPr>
              <a:t>For each correct answer, give yourself 5 points.</a:t>
            </a:r>
          </a:p>
          <a:p>
            <a:pPr marL="533400" indent="-533400" eaLnBrk="1" hangingPunct="1">
              <a:spcBef>
                <a:spcPct val="0"/>
              </a:spcBef>
            </a:pPr>
            <a:endParaRPr lang="en-US" sz="2400" dirty="0" smtClean="0">
              <a:latin typeface="Arial" pitchFamily="34" charset="0"/>
              <a:cs typeface="Arial" pitchFamily="34" charset="0"/>
            </a:endParaRPr>
          </a:p>
          <a:p>
            <a:pPr marL="533400" indent="-533400" eaLnBrk="1" hangingPunct="1">
              <a:spcBef>
                <a:spcPct val="0"/>
              </a:spcBef>
            </a:pPr>
            <a:r>
              <a:rPr lang="en-US" sz="2400" dirty="0" smtClean="0">
                <a:latin typeface="Arial" pitchFamily="34" charset="0"/>
                <a:cs typeface="Arial" pitchFamily="34" charset="0"/>
              </a:rPr>
              <a:t>For each incorrect answer, take away 5 points.</a:t>
            </a:r>
          </a:p>
          <a:p>
            <a:pPr marL="533400" indent="-533400" eaLnBrk="1" hangingPunct="1">
              <a:spcBef>
                <a:spcPct val="0"/>
              </a:spcBef>
            </a:pPr>
            <a:endParaRPr lang="en-US" sz="2400" dirty="0" smtClean="0">
              <a:latin typeface="Arial" pitchFamily="34" charset="0"/>
              <a:cs typeface="Arial" pitchFamily="34" charset="0"/>
            </a:endParaRPr>
          </a:p>
          <a:p>
            <a:pPr marL="533400" indent="-533400" eaLnBrk="1" hangingPunct="1">
              <a:spcBef>
                <a:spcPct val="0"/>
              </a:spcBef>
            </a:pPr>
            <a:r>
              <a:rPr lang="en-US" sz="2400" dirty="0" smtClean="0">
                <a:latin typeface="Arial" pitchFamily="34" charset="0"/>
                <a:cs typeface="Arial" pitchFamily="34" charset="0"/>
              </a:rPr>
              <a:t>For any 5 statements, you may use your “CREDIT” card.  If you answer correctly, you receive 10 points.  If not, you lose 10 points.</a:t>
            </a:r>
          </a:p>
          <a:p>
            <a:pPr marL="533400" indent="-533400" eaLnBrk="1" hangingPunct="1">
              <a:spcBef>
                <a:spcPct val="0"/>
              </a:spcBef>
              <a:buClr>
                <a:srgbClr val="3399FF"/>
              </a:buClr>
            </a:pPr>
            <a:endParaRPr lang="en-US" sz="2400" dirty="0" smtClean="0"/>
          </a:p>
          <a:p>
            <a:pPr marL="533400" indent="-533400" eaLnBrk="1" hangingPunct="1">
              <a:buClr>
                <a:srgbClr val="3399FF"/>
              </a:buClr>
              <a:buFont typeface="Wingdings" pitchFamily="2" charset="2"/>
              <a:buNone/>
            </a:pPr>
            <a:endParaRPr lang="en-US" sz="24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228600"/>
            <a:ext cx="5638800" cy="1143000"/>
          </a:xfrm>
        </p:spPr>
        <p:txBody>
          <a:bodyPr>
            <a:normAutofit/>
          </a:bodyPr>
          <a:lstStyle/>
          <a:p>
            <a:r>
              <a:rPr lang="en-US" sz="3600" b="1" dirty="0" smtClean="0">
                <a:latin typeface="Arial" pitchFamily="34" charset="0"/>
                <a:cs typeface="Arial" pitchFamily="34" charset="0"/>
              </a:rPr>
              <a:t>True or False?</a:t>
            </a:r>
            <a:endParaRPr lang="en-US" sz="3600" b="1" dirty="0">
              <a:latin typeface="Arial" pitchFamily="34" charset="0"/>
              <a:cs typeface="Arial" pitchFamily="34" charset="0"/>
            </a:endParaRPr>
          </a:p>
        </p:txBody>
      </p:sp>
      <p:sp>
        <p:nvSpPr>
          <p:cNvPr id="78851" name="Rectangle 3"/>
          <p:cNvSpPr>
            <a:spLocks noGrp="1" noChangeArrowheads="1"/>
          </p:cNvSpPr>
          <p:nvPr>
            <p:ph type="body" idx="1"/>
          </p:nvPr>
        </p:nvSpPr>
        <p:spPr>
          <a:xfrm>
            <a:off x="533400" y="1524000"/>
            <a:ext cx="7467600" cy="4876800"/>
          </a:xfrm>
        </p:spPr>
        <p:txBody>
          <a:bodyPr>
            <a:normAutofit fontScale="92500" lnSpcReduction="20000"/>
          </a:bodyPr>
          <a:lstStyle/>
          <a:p>
            <a:pPr marL="533400" indent="-533400">
              <a:spcBef>
                <a:spcPct val="0"/>
              </a:spcBef>
              <a:buClr>
                <a:schemeClr val="tx1"/>
              </a:buClr>
              <a:buFont typeface="Wingdings 3" pitchFamily="18" charset="2"/>
              <a:buAutoNum type="arabicPeriod"/>
            </a:pPr>
            <a:r>
              <a:rPr lang="en-US" dirty="0" smtClean="0">
                <a:latin typeface="Arial" pitchFamily="34" charset="0"/>
                <a:cs typeface="Arial" pitchFamily="34" charset="0"/>
              </a:rPr>
              <a:t>Credit reports contain information on where </a:t>
            </a:r>
            <a:r>
              <a:rPr lang="en-US" dirty="0" smtClean="0">
                <a:latin typeface="Arial" pitchFamily="34" charset="0"/>
                <a:cs typeface="Arial" pitchFamily="34" charset="0"/>
              </a:rPr>
              <a:t>      an </a:t>
            </a:r>
            <a:r>
              <a:rPr lang="en-US" dirty="0" smtClean="0">
                <a:latin typeface="Arial" pitchFamily="34" charset="0"/>
                <a:cs typeface="Arial" pitchFamily="34" charset="0"/>
              </a:rPr>
              <a:t>individual has lived, past employers, and annual income</a:t>
            </a:r>
            <a:r>
              <a:rPr lang="en-US" dirty="0" smtClean="0">
                <a:latin typeface="Arial" pitchFamily="34" charset="0"/>
                <a:cs typeface="Arial" pitchFamily="34" charset="0"/>
              </a:rPr>
              <a:t>.</a:t>
            </a:r>
            <a:endParaRPr lang="en-US" dirty="0">
              <a:latin typeface="Arial" pitchFamily="34" charset="0"/>
              <a:cs typeface="Arial" pitchFamily="34" charset="0"/>
            </a:endParaRPr>
          </a:p>
          <a:p>
            <a:pPr marL="533400" indent="-533400">
              <a:spcBef>
                <a:spcPct val="0"/>
              </a:spcBef>
              <a:buClr>
                <a:schemeClr val="tx1"/>
              </a:buClr>
              <a:buFont typeface="Wingdings 3" pitchFamily="18" charset="2"/>
              <a:buAutoNum type="arabicPeriod"/>
            </a:pPr>
            <a:endParaRPr lang="en-US" dirty="0">
              <a:latin typeface="Arial" pitchFamily="34" charset="0"/>
              <a:cs typeface="Arial" pitchFamily="34" charset="0"/>
            </a:endParaRPr>
          </a:p>
          <a:p>
            <a:pPr marL="533400" indent="-533400">
              <a:spcBef>
                <a:spcPct val="0"/>
              </a:spcBef>
              <a:buClr>
                <a:schemeClr val="tx1"/>
              </a:buClr>
              <a:buFont typeface="Wingdings 3" pitchFamily="18" charset="2"/>
              <a:buAutoNum type="arabicPeriod"/>
            </a:pPr>
            <a:r>
              <a:rPr lang="en-US" dirty="0" smtClean="0">
                <a:latin typeface="Arial" pitchFamily="34" charset="0"/>
                <a:cs typeface="Arial" pitchFamily="34" charset="0"/>
              </a:rPr>
              <a:t>Negative information, such as filing for bankruptcy, can remain on a credit report for up to 10 years</a:t>
            </a:r>
            <a:r>
              <a:rPr lang="en-US" dirty="0" smtClean="0">
                <a:latin typeface="Arial" pitchFamily="34" charset="0"/>
                <a:cs typeface="Arial" pitchFamily="34" charset="0"/>
              </a:rPr>
              <a:t>.</a:t>
            </a:r>
            <a:endParaRPr lang="en-US" dirty="0">
              <a:latin typeface="Arial" pitchFamily="34" charset="0"/>
              <a:cs typeface="Arial" pitchFamily="34" charset="0"/>
            </a:endParaRPr>
          </a:p>
          <a:p>
            <a:pPr marL="533400" indent="-533400">
              <a:spcBef>
                <a:spcPct val="0"/>
              </a:spcBef>
              <a:buClr>
                <a:schemeClr val="tx1"/>
              </a:buClr>
              <a:buFont typeface="Wingdings 3" pitchFamily="18" charset="2"/>
              <a:buAutoNum type="arabicPeriod"/>
            </a:pPr>
            <a:endParaRPr lang="en-US" dirty="0">
              <a:latin typeface="Arial" pitchFamily="34" charset="0"/>
              <a:cs typeface="Arial" pitchFamily="34" charset="0"/>
            </a:endParaRPr>
          </a:p>
          <a:p>
            <a:pPr marL="533400" indent="-533400">
              <a:spcBef>
                <a:spcPct val="0"/>
              </a:spcBef>
              <a:buClr>
                <a:schemeClr val="tx1"/>
              </a:buClr>
              <a:buFont typeface="Wingdings 3" pitchFamily="18" charset="2"/>
              <a:buAutoNum type="arabicPeriod"/>
            </a:pPr>
            <a:r>
              <a:rPr lang="en-US" dirty="0" smtClean="0">
                <a:latin typeface="Arial" pitchFamily="34" charset="0"/>
                <a:cs typeface="Arial" pitchFamily="34" charset="0"/>
              </a:rPr>
              <a:t>A potential employer is permitted to see an individual’s credit report without his/her consent</a:t>
            </a:r>
            <a:r>
              <a:rPr lang="en-US" dirty="0" smtClean="0">
                <a:latin typeface="Arial" pitchFamily="34" charset="0"/>
                <a:cs typeface="Arial" pitchFamily="34" charset="0"/>
              </a:rPr>
              <a:t>.</a:t>
            </a:r>
            <a:endParaRPr lang="en-US" dirty="0">
              <a:latin typeface="Arial" pitchFamily="34" charset="0"/>
              <a:cs typeface="Arial" pitchFamily="34" charset="0"/>
            </a:endParaRPr>
          </a:p>
          <a:p>
            <a:pPr marL="533400" indent="-533400">
              <a:spcBef>
                <a:spcPct val="0"/>
              </a:spcBef>
              <a:buClr>
                <a:schemeClr val="tx1"/>
              </a:buClr>
              <a:buFont typeface="Wingdings 3" pitchFamily="18" charset="2"/>
              <a:buAutoNum type="arabicPeriod"/>
            </a:pPr>
            <a:endParaRPr lang="en-US" dirty="0">
              <a:latin typeface="Arial" pitchFamily="34" charset="0"/>
              <a:cs typeface="Arial" pitchFamily="34" charset="0"/>
            </a:endParaRPr>
          </a:p>
          <a:p>
            <a:pPr marL="533400" indent="-533400">
              <a:spcBef>
                <a:spcPct val="0"/>
              </a:spcBef>
              <a:buClr>
                <a:schemeClr val="tx1"/>
              </a:buClr>
              <a:buFont typeface="Wingdings 3" pitchFamily="18" charset="2"/>
              <a:buAutoNum type="arabicPeriod"/>
            </a:pPr>
            <a:r>
              <a:rPr lang="en-US" dirty="0" smtClean="0">
                <a:latin typeface="Arial" pitchFamily="34" charset="0"/>
                <a:cs typeface="Arial" pitchFamily="34" charset="0"/>
              </a:rPr>
              <a:t>After you take out a loan, a lender is not required to provide information to credit reporting agencies about the loan and your history of paying it back</a:t>
            </a:r>
            <a:r>
              <a:rPr lang="en-US" dirty="0" smtClean="0">
                <a:latin typeface="Arial" pitchFamily="34" charset="0"/>
                <a:cs typeface="Arial" pitchFamily="34" charset="0"/>
              </a:rPr>
              <a:t>.</a:t>
            </a:r>
            <a:endParaRPr lang="en-US" dirty="0">
              <a:latin typeface="Arial" pitchFamily="34" charset="0"/>
              <a:cs typeface="Arial" pitchFamily="34" charset="0"/>
            </a:endParaRPr>
          </a:p>
          <a:p>
            <a:pPr marL="533400" indent="-533400">
              <a:spcBef>
                <a:spcPct val="0"/>
              </a:spcBef>
              <a:buClr>
                <a:schemeClr val="tx1"/>
              </a:buClr>
              <a:buFont typeface="Wingdings 3" pitchFamily="18" charset="2"/>
              <a:buAutoNum type="arabicPeriod"/>
            </a:pPr>
            <a:endParaRPr lang="en-US" dirty="0">
              <a:latin typeface="Arial" pitchFamily="34" charset="0"/>
              <a:cs typeface="Arial" pitchFamily="34" charset="0"/>
            </a:endParaRPr>
          </a:p>
          <a:p>
            <a:pPr marL="533400" indent="-533400">
              <a:spcBef>
                <a:spcPct val="0"/>
              </a:spcBef>
              <a:buClr>
                <a:schemeClr val="tx1"/>
              </a:buClr>
              <a:buFont typeface="Wingdings 3" pitchFamily="18" charset="2"/>
              <a:buAutoNum type="arabicPeriod"/>
            </a:pPr>
            <a:r>
              <a:rPr lang="en-US" dirty="0" smtClean="0">
                <a:latin typeface="Arial" pitchFamily="34" charset="0"/>
                <a:cs typeface="Arial" pitchFamily="34" charset="0"/>
              </a:rPr>
              <a:t>Your credit report contains your credit score</a:t>
            </a:r>
            <a:r>
              <a:rPr lang="en-US" dirty="0" smtClean="0">
                <a:latin typeface="Arial" pitchFamily="34" charset="0"/>
                <a:cs typeface="Arial" pitchFamily="34" charset="0"/>
              </a:rPr>
              <a:t>.</a:t>
            </a:r>
            <a:endParaRPr lang="en-US" dirty="0">
              <a:latin typeface="Arial" pitchFamily="34" charset="0"/>
              <a:cs typeface="Arial" pitchFamily="34" charset="0"/>
            </a:endParaRPr>
          </a:p>
          <a:p>
            <a:pPr marL="533400" indent="-533400">
              <a:spcBef>
                <a:spcPct val="0"/>
              </a:spcBef>
              <a:buClr>
                <a:srgbClr val="3399FF"/>
              </a:buClr>
            </a:pPr>
            <a:endParaRPr lang="en-US" sz="2400" dirty="0"/>
          </a:p>
          <a:p>
            <a:pPr marL="533400" indent="-533400">
              <a:buClr>
                <a:srgbClr val="3399FF"/>
              </a:buClr>
              <a:buFont typeface="Wingdings" pitchFamily="2" charset="2"/>
              <a:buNone/>
            </a:pPr>
            <a:endParaRPr lang="en-US" sz="2400" dirty="0"/>
          </a:p>
        </p:txBody>
      </p:sp>
      <p:sp>
        <p:nvSpPr>
          <p:cNvPr id="4311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1105" name="Picture 1"/>
          <p:cNvPicPr>
            <a:picLocks noChangeAspect="1" noChangeArrowheads="1"/>
          </p:cNvPicPr>
          <p:nvPr/>
        </p:nvPicPr>
        <p:blipFill>
          <a:blip r:embed="rId3"/>
          <a:srcRect/>
          <a:stretch>
            <a:fillRect/>
          </a:stretch>
        </p:blipFill>
        <p:spPr bwMode="auto">
          <a:xfrm>
            <a:off x="7132339" y="228600"/>
            <a:ext cx="1706861" cy="1752600"/>
          </a:xfrm>
          <a:prstGeom prst="rect">
            <a:avLst/>
          </a:prstGeom>
          <a:noFill/>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685800" y="609600"/>
            <a:ext cx="7467600" cy="5867400"/>
          </a:xfrm>
        </p:spPr>
        <p:txBody>
          <a:bodyPr>
            <a:normAutofit fontScale="92500" lnSpcReduction="10000"/>
          </a:bodyPr>
          <a:lstStyle/>
          <a:p>
            <a:pPr marL="457200" indent="-457200">
              <a:spcBef>
                <a:spcPct val="0"/>
              </a:spcBef>
              <a:buClr>
                <a:schemeClr val="tx1"/>
              </a:buClr>
              <a:buFont typeface="Wingdings 3" pitchFamily="18" charset="2"/>
              <a:buAutoNum type="arabicPeriod" startAt="6"/>
            </a:pPr>
            <a:r>
              <a:rPr lang="en-US" sz="2400" dirty="0" smtClean="0">
                <a:latin typeface="Arial" pitchFamily="34" charset="0"/>
                <a:cs typeface="Arial" pitchFamily="34" charset="0"/>
              </a:rPr>
              <a:t>Approximately 20% of an individual’s credit score is determined by their payment history</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marL="457200" indent="-457200">
              <a:spcBef>
                <a:spcPct val="0"/>
              </a:spcBef>
              <a:buClr>
                <a:schemeClr val="tx1"/>
              </a:buClr>
              <a:buFont typeface="Wingdings 3" pitchFamily="18" charset="2"/>
              <a:buAutoNum type="arabicPeriod" startAt="6"/>
            </a:pPr>
            <a:endParaRPr lang="en-US" sz="2400" dirty="0">
              <a:latin typeface="Arial" pitchFamily="34" charset="0"/>
              <a:cs typeface="Arial" pitchFamily="34" charset="0"/>
            </a:endParaRPr>
          </a:p>
          <a:p>
            <a:pPr marL="457200" indent="-457200">
              <a:spcBef>
                <a:spcPct val="0"/>
              </a:spcBef>
              <a:buClr>
                <a:schemeClr val="tx1"/>
              </a:buClr>
              <a:buFont typeface="Wingdings 3" pitchFamily="18" charset="2"/>
              <a:buAutoNum type="arabicPeriod" startAt="6"/>
            </a:pPr>
            <a:r>
              <a:rPr lang="en-US" sz="2400" dirty="0" smtClean="0">
                <a:latin typeface="Arial" pitchFamily="34" charset="0"/>
                <a:cs typeface="Arial" pitchFamily="34" charset="0"/>
              </a:rPr>
              <a:t>Requesting a copy of your own credit report can negatively affect your credit score</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marL="457200" indent="-457200">
              <a:spcBef>
                <a:spcPct val="0"/>
              </a:spcBef>
              <a:buClr>
                <a:schemeClr val="tx1"/>
              </a:buClr>
              <a:buFont typeface="Wingdings 3" pitchFamily="18" charset="2"/>
              <a:buAutoNum type="arabicPeriod" startAt="6"/>
            </a:pPr>
            <a:endParaRPr lang="en-US" sz="2400" dirty="0">
              <a:latin typeface="Arial" pitchFamily="34" charset="0"/>
              <a:cs typeface="Arial" pitchFamily="34" charset="0"/>
            </a:endParaRPr>
          </a:p>
          <a:p>
            <a:pPr marL="457200" indent="-457200">
              <a:spcBef>
                <a:spcPct val="0"/>
              </a:spcBef>
              <a:buClr>
                <a:schemeClr val="tx1"/>
              </a:buClr>
              <a:buFont typeface="Wingdings 3" pitchFamily="18" charset="2"/>
              <a:buAutoNum type="arabicPeriod" startAt="6"/>
            </a:pPr>
            <a:r>
              <a:rPr lang="en-US" sz="2400" dirty="0" smtClean="0">
                <a:latin typeface="Arial" pitchFamily="34" charset="0"/>
                <a:cs typeface="Arial" pitchFamily="34" charset="0"/>
              </a:rPr>
              <a:t>Individuals are eligible to receive a free credit report once a year from each of the three credit reporting agencies</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marL="457200" indent="-457200">
              <a:spcBef>
                <a:spcPct val="0"/>
              </a:spcBef>
              <a:buClr>
                <a:schemeClr val="tx1"/>
              </a:buClr>
              <a:buFont typeface="Wingdings 3" pitchFamily="18" charset="2"/>
              <a:buAutoNum type="arabicPeriod" startAt="6"/>
            </a:pPr>
            <a:endParaRPr lang="en-US" sz="2400" dirty="0">
              <a:latin typeface="Arial" pitchFamily="34" charset="0"/>
              <a:cs typeface="Arial" pitchFamily="34" charset="0"/>
            </a:endParaRPr>
          </a:p>
          <a:p>
            <a:pPr marL="457200" indent="-457200">
              <a:spcBef>
                <a:spcPct val="0"/>
              </a:spcBef>
              <a:buClr>
                <a:schemeClr val="tx1"/>
              </a:buClr>
              <a:buFont typeface="Wingdings 3" pitchFamily="18" charset="2"/>
              <a:buAutoNum type="arabicPeriod" startAt="6"/>
            </a:pPr>
            <a:r>
              <a:rPr lang="en-US" sz="2400" dirty="0" smtClean="0">
                <a:latin typeface="Arial" pitchFamily="34" charset="0"/>
                <a:cs typeface="Arial" pitchFamily="34" charset="0"/>
              </a:rPr>
              <a:t>By law, if an individual is unable to resolve a disputed item with a credit reporting agency, they have the right to delete the information from their credit report</a:t>
            </a:r>
            <a:r>
              <a:rPr lang="en-US" sz="2400" dirty="0" smtClean="0">
                <a:latin typeface="Arial" pitchFamily="34" charset="0"/>
                <a:cs typeface="Arial" pitchFamily="34" charset="0"/>
              </a:rPr>
              <a:t>.</a:t>
            </a:r>
          </a:p>
          <a:p>
            <a:pPr marL="457200" indent="-457200">
              <a:spcBef>
                <a:spcPct val="0"/>
              </a:spcBef>
              <a:buClr>
                <a:schemeClr val="tx1"/>
              </a:buClr>
              <a:buFont typeface="Wingdings 3" pitchFamily="18" charset="2"/>
              <a:buAutoNum type="arabicPeriod" startAt="6"/>
            </a:pPr>
            <a:endParaRPr lang="en-US" sz="2400" dirty="0" smtClean="0">
              <a:latin typeface="Arial" pitchFamily="34" charset="0"/>
              <a:cs typeface="Arial" pitchFamily="34" charset="0"/>
            </a:endParaRPr>
          </a:p>
          <a:p>
            <a:pPr marL="457200" indent="-457200">
              <a:spcBef>
                <a:spcPct val="0"/>
              </a:spcBef>
              <a:buClr>
                <a:schemeClr val="tx1"/>
              </a:buClr>
              <a:buFont typeface="Wingdings 3" pitchFamily="18" charset="2"/>
              <a:buAutoNum type="arabicPeriod" startAt="6"/>
            </a:pPr>
            <a:r>
              <a:rPr lang="en-US" sz="2400" dirty="0" smtClean="0">
                <a:latin typeface="Arial" pitchFamily="34" charset="0"/>
                <a:cs typeface="Arial" pitchFamily="34" charset="0"/>
              </a:rPr>
              <a:t>If an individual resolves an error on their credit report with one credit reporting agency, the same error will automatically be corrected by the other credit reporting </a:t>
            </a:r>
            <a:r>
              <a:rPr lang="en-US" sz="2400" dirty="0" smtClean="0">
                <a:latin typeface="Arial" pitchFamily="34" charset="0"/>
                <a:cs typeface="Arial" pitchFamily="34" charset="0"/>
              </a:rPr>
              <a:t>agencies.</a:t>
            </a:r>
            <a:endParaRPr lang="en-US" sz="2400" dirty="0">
              <a:latin typeface="Arial" pitchFamily="34" charset="0"/>
              <a:cs typeface="Arial" pitchFamily="34" charset="0"/>
            </a:endParaRPr>
          </a:p>
          <a:p>
            <a:pPr marL="457200" indent="-457200">
              <a:spcBef>
                <a:spcPct val="0"/>
              </a:spcBef>
              <a:buClr>
                <a:srgbClr val="3399FF"/>
              </a:buClr>
            </a:pPr>
            <a:endParaRPr lang="en-US" sz="2400" dirty="0"/>
          </a:p>
          <a:p>
            <a:pPr marL="457200" indent="-457200">
              <a:spcBef>
                <a:spcPct val="0"/>
              </a:spcBef>
              <a:buClr>
                <a:srgbClr val="3399FF"/>
              </a:buClr>
            </a:pPr>
            <a:endParaRPr lang="en-US" sz="3600" dirty="0"/>
          </a:p>
          <a:p>
            <a:pPr marL="457200" indent="-457200">
              <a:spcBef>
                <a:spcPct val="0"/>
              </a:spcBef>
              <a:buClr>
                <a:srgbClr val="3399FF"/>
              </a:buClr>
            </a:pPr>
            <a:endParaRPr lang="en-US" sz="3600" dirty="0"/>
          </a:p>
          <a:p>
            <a:pPr marL="457200" indent="-457200">
              <a:buClr>
                <a:srgbClr val="3399FF"/>
              </a:buClr>
              <a:buFont typeface="Wingdings" pitchFamily="2" charset="2"/>
              <a:buNone/>
            </a:pPr>
            <a:endParaRPr lang="en-US" sz="10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endParaRPr lang="en-US" smtClean="0"/>
          </a:p>
        </p:txBody>
      </p:sp>
      <p:sp>
        <p:nvSpPr>
          <p:cNvPr id="129027" name="Rectangle 3"/>
          <p:cNvSpPr>
            <a:spLocks noGrp="1" noChangeArrowheads="1"/>
          </p:cNvSpPr>
          <p:nvPr>
            <p:ph type="body" idx="1"/>
          </p:nvPr>
        </p:nvSpPr>
        <p:spPr/>
        <p:txBody>
          <a:bodyPr/>
          <a:lstStyle/>
          <a:p>
            <a:pPr eaLnBrk="1" hangingPunct="1"/>
            <a:endParaRPr lang="en-US" smtClean="0"/>
          </a:p>
        </p:txBody>
      </p:sp>
      <p:pic>
        <p:nvPicPr>
          <p:cNvPr id="129028" name="Picture 4"/>
          <p:cNvPicPr>
            <a:picLocks noChangeAspect="1" noChangeArrowheads="1"/>
          </p:cNvPicPr>
          <p:nvPr/>
        </p:nvPicPr>
        <p:blipFill>
          <a:blip r:embed="rId3"/>
          <a:srcRect/>
          <a:stretch>
            <a:fillRect/>
          </a:stretch>
        </p:blipFill>
        <p:spPr bwMode="auto">
          <a:xfrm>
            <a:off x="0" y="0"/>
            <a:ext cx="9144000" cy="6888163"/>
          </a:xfrm>
          <a:prstGeom prst="rect">
            <a:avLst/>
          </a:prstGeom>
          <a:noFill/>
          <a:ln w="9525">
            <a:noFill/>
            <a:miter lim="800000"/>
            <a:headEnd/>
            <a:tailEnd/>
          </a:ln>
        </p:spPr>
      </p:pic>
      <p:sp>
        <p:nvSpPr>
          <p:cNvPr id="5" name="Text Box 5"/>
          <p:cNvSpPr txBox="1">
            <a:spLocks noChangeArrowheads="1"/>
          </p:cNvSpPr>
          <p:nvPr/>
        </p:nvSpPr>
        <p:spPr bwMode="auto">
          <a:xfrm>
            <a:off x="4038600" y="5029200"/>
            <a:ext cx="4572000" cy="1169551"/>
          </a:xfrm>
          <a:prstGeom prst="rect">
            <a:avLst/>
          </a:prstGeom>
          <a:solidFill>
            <a:schemeClr val="tx2">
              <a:lumMod val="75000"/>
            </a:schemeClr>
          </a:solidFill>
          <a:ln w="9525">
            <a:solidFill>
              <a:schemeClr val="tx1"/>
            </a:solidFill>
            <a:miter lim="800000"/>
            <a:headEnd/>
            <a:tailEnd/>
          </a:ln>
        </p:spPr>
        <p:txBody>
          <a:bodyPr wrap="square">
            <a:spAutoFit/>
          </a:bodyPr>
          <a:lstStyle/>
          <a:p>
            <a:endParaRPr lang="en-US" sz="800" dirty="0">
              <a:solidFill>
                <a:schemeClr val="bg1"/>
              </a:solidFill>
            </a:endParaRPr>
          </a:p>
          <a:p>
            <a:pPr algn="ctr"/>
            <a:r>
              <a:rPr lang="en-US" sz="2200" dirty="0" smtClean="0">
                <a:solidFill>
                  <a:schemeClr val="bg1"/>
                </a:solidFill>
                <a:latin typeface="Arial" pitchFamily="34" charset="0"/>
                <a:cs typeface="Arial" pitchFamily="34" charset="0"/>
              </a:rPr>
              <a:t>Understanding Your FICO Score</a:t>
            </a:r>
            <a:endParaRPr lang="en-US" sz="2200" dirty="0">
              <a:solidFill>
                <a:schemeClr val="bg1"/>
              </a:solidFill>
              <a:latin typeface="Arial" pitchFamily="34" charset="0"/>
              <a:cs typeface="Arial" pitchFamily="34" charset="0"/>
            </a:endParaRPr>
          </a:p>
          <a:p>
            <a:pPr algn="ctr"/>
            <a:endParaRPr lang="en-US" sz="800" dirty="0">
              <a:solidFill>
                <a:schemeClr val="bg1"/>
              </a:solidFill>
              <a:latin typeface="Arial" pitchFamily="34" charset="0"/>
              <a:cs typeface="Arial" pitchFamily="34" charset="0"/>
            </a:endParaRPr>
          </a:p>
          <a:p>
            <a:pPr algn="ctr"/>
            <a:r>
              <a:rPr lang="en-US" sz="2200" dirty="0" smtClean="0">
                <a:solidFill>
                  <a:schemeClr val="bg1"/>
                </a:solidFill>
                <a:latin typeface="Arial" pitchFamily="34" charset="0"/>
                <a:cs typeface="Arial" pitchFamily="34" charset="0"/>
              </a:rPr>
              <a:t>www.myfico.com</a:t>
            </a:r>
            <a:endParaRPr lang="en-US" sz="2200" dirty="0">
              <a:solidFill>
                <a:schemeClr val="bg1"/>
              </a:solidFill>
              <a:latin typeface="Arial" pitchFamily="34" charset="0"/>
              <a:cs typeface="Arial" pitchFamily="34" charset="0"/>
            </a:endParaRPr>
          </a:p>
          <a:p>
            <a:pPr algn="ct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endParaRPr lang="en-US" smtClean="0"/>
          </a:p>
        </p:txBody>
      </p:sp>
      <p:pic>
        <p:nvPicPr>
          <p:cNvPr id="133123"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33124" name="Text Box 5"/>
          <p:cNvSpPr txBox="1">
            <a:spLocks noChangeArrowheads="1"/>
          </p:cNvSpPr>
          <p:nvPr/>
        </p:nvSpPr>
        <p:spPr bwMode="auto">
          <a:xfrm>
            <a:off x="3429000" y="4724400"/>
            <a:ext cx="5334000" cy="1806575"/>
          </a:xfrm>
          <a:prstGeom prst="rect">
            <a:avLst/>
          </a:prstGeom>
          <a:solidFill>
            <a:schemeClr val="tx2">
              <a:lumMod val="75000"/>
            </a:schemeClr>
          </a:solidFill>
          <a:ln w="9525">
            <a:solidFill>
              <a:schemeClr val="tx1"/>
            </a:solidFill>
            <a:miter lim="800000"/>
            <a:headEnd/>
            <a:tailEnd/>
          </a:ln>
        </p:spPr>
        <p:txBody>
          <a:bodyPr>
            <a:spAutoFit/>
          </a:bodyPr>
          <a:lstStyle/>
          <a:p>
            <a:endParaRPr lang="en-US" sz="1000" dirty="0">
              <a:solidFill>
                <a:schemeClr val="bg1"/>
              </a:solidFill>
            </a:endParaRPr>
          </a:p>
          <a:p>
            <a:pPr algn="ctr"/>
            <a:r>
              <a:rPr lang="en-US" sz="2400" dirty="0">
                <a:solidFill>
                  <a:schemeClr val="bg1"/>
                </a:solidFill>
                <a:latin typeface="Arial" pitchFamily="34" charset="0"/>
                <a:cs typeface="Arial" pitchFamily="34" charset="0"/>
              </a:rPr>
              <a:t>Obtaining a *FREE* Credit Report</a:t>
            </a:r>
          </a:p>
          <a:p>
            <a:pPr algn="ctr"/>
            <a:endParaRPr lang="en-US" sz="1000" dirty="0">
              <a:solidFill>
                <a:schemeClr val="bg1"/>
              </a:solidFill>
              <a:latin typeface="Arial" pitchFamily="34" charset="0"/>
              <a:cs typeface="Arial" pitchFamily="34" charset="0"/>
            </a:endParaRPr>
          </a:p>
          <a:p>
            <a:pPr algn="ctr"/>
            <a:r>
              <a:rPr lang="en-US" sz="2400" dirty="0">
                <a:solidFill>
                  <a:schemeClr val="bg1"/>
                </a:solidFill>
                <a:latin typeface="Arial" pitchFamily="34" charset="0"/>
                <a:cs typeface="Arial" pitchFamily="34" charset="0"/>
              </a:rPr>
              <a:t>www.annualcreditreport.com</a:t>
            </a:r>
          </a:p>
          <a:p>
            <a:pPr algn="ctr"/>
            <a:endParaRPr lang="en-US" sz="1000" dirty="0">
              <a:solidFill>
                <a:schemeClr val="bg1"/>
              </a:solidFill>
              <a:latin typeface="Arial" pitchFamily="34" charset="0"/>
              <a:cs typeface="Arial" pitchFamily="34" charset="0"/>
            </a:endParaRPr>
          </a:p>
          <a:p>
            <a:pPr algn="ctr"/>
            <a:r>
              <a:rPr lang="en-US" sz="2400" dirty="0">
                <a:solidFill>
                  <a:schemeClr val="bg1"/>
                </a:solidFill>
                <a:latin typeface="Arial" pitchFamily="34" charset="0"/>
                <a:cs typeface="Arial" pitchFamily="34" charset="0"/>
              </a:rPr>
              <a:t>1-877-FACT ACT</a:t>
            </a:r>
          </a:p>
          <a:p>
            <a:pPr algn="ct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24258" name="Picture 2"/>
          <p:cNvPicPr>
            <a:picLocks noChangeAspect="1" noChangeArrowheads="1"/>
          </p:cNvPicPr>
          <p:nvPr/>
        </p:nvPicPr>
        <p:blipFill>
          <a:blip r:embed="rId3"/>
          <a:srcRect/>
          <a:stretch>
            <a:fillRect/>
          </a:stretch>
        </p:blipFill>
        <p:spPr bwMode="auto">
          <a:xfrm>
            <a:off x="-1524000" y="-838200"/>
            <a:ext cx="12313920" cy="7696200"/>
          </a:xfrm>
          <a:prstGeom prst="rect">
            <a:avLst/>
          </a:prstGeom>
          <a:noFill/>
          <a:ln w="9525">
            <a:noFill/>
            <a:miter lim="800000"/>
            <a:headEnd/>
            <a:tailEnd/>
          </a:ln>
          <a:effectLst/>
        </p:spPr>
      </p:pic>
      <p:sp>
        <p:nvSpPr>
          <p:cNvPr id="6" name="Rectangle 5"/>
          <p:cNvSpPr/>
          <p:nvPr/>
        </p:nvSpPr>
        <p:spPr>
          <a:xfrm>
            <a:off x="457200" y="5410200"/>
            <a:ext cx="6477000" cy="892552"/>
          </a:xfrm>
          <a:prstGeom prst="rect">
            <a:avLst/>
          </a:prstGeom>
          <a:solidFill>
            <a:schemeClr val="tx2">
              <a:lumMod val="75000"/>
            </a:schemeClr>
          </a:solidFill>
          <a:ln>
            <a:solidFill>
              <a:schemeClr val="tx2">
                <a:lumMod val="75000"/>
              </a:schemeClr>
            </a:solidFill>
          </a:ln>
        </p:spPr>
        <p:txBody>
          <a:bodyPr wrap="square">
            <a:spAutoFit/>
          </a:bodyPr>
          <a:lstStyle/>
          <a:p>
            <a:pPr lvl="0" algn="ctr">
              <a:spcBef>
                <a:spcPct val="0"/>
              </a:spcBef>
              <a:defRPr/>
            </a:pPr>
            <a:endParaRPr lang="en-US" sz="800" b="1" dirty="0" smtClean="0">
              <a:solidFill>
                <a:schemeClr val="bg1"/>
              </a:solidFill>
              <a:latin typeface="Arial" pitchFamily="34" charset="0"/>
              <a:cs typeface="Arial" pitchFamily="34" charset="0"/>
            </a:endParaRPr>
          </a:p>
          <a:p>
            <a:pPr lvl="0" algn="ctr">
              <a:spcBef>
                <a:spcPct val="0"/>
              </a:spcBef>
              <a:defRPr/>
            </a:pPr>
            <a:r>
              <a:rPr lang="en-US" sz="3600" b="1" dirty="0" smtClean="0">
                <a:solidFill>
                  <a:schemeClr val="bg1"/>
                </a:solidFill>
                <a:latin typeface="Arial" pitchFamily="34" charset="0"/>
                <a:cs typeface="Arial" pitchFamily="34" charset="0"/>
              </a:rPr>
              <a:t>Sample Videos &amp; Lessons</a:t>
            </a:r>
            <a:endParaRPr lang="en-US" sz="3200" b="1" dirty="0" smtClean="0">
              <a:solidFill>
                <a:schemeClr val="bg1"/>
              </a:solidFill>
              <a:latin typeface="Arial" pitchFamily="34" charset="0"/>
              <a:cs typeface="Arial" pitchFamily="34" charset="0"/>
            </a:endParaRPr>
          </a:p>
          <a:p>
            <a:pPr algn="ctr">
              <a:spcBef>
                <a:spcPct val="0"/>
              </a:spcBef>
            </a:pPr>
            <a:endParaRPr lang="en-US" sz="800" b="1" dirty="0" smtClean="0">
              <a:solidFill>
                <a:schemeClr val="bg1"/>
              </a:solidFill>
              <a:latin typeface="Arial" pitchFamily="34" charset="0"/>
              <a:cs typeface="Arial"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endParaRPr lang="en-US" smtClean="0"/>
          </a:p>
        </p:txBody>
      </p:sp>
      <p:sp>
        <p:nvSpPr>
          <p:cNvPr id="134147" name="Rectangle 3"/>
          <p:cNvSpPr>
            <a:spLocks noGrp="1" noChangeArrowheads="1"/>
          </p:cNvSpPr>
          <p:nvPr>
            <p:ph type="body" idx="1"/>
          </p:nvPr>
        </p:nvSpPr>
        <p:spPr/>
        <p:txBody>
          <a:bodyPr/>
          <a:lstStyle/>
          <a:p>
            <a:pPr eaLnBrk="1" hangingPunct="1"/>
            <a:endParaRPr lang="en-US" smtClean="0"/>
          </a:p>
        </p:txBody>
      </p:sp>
      <p:pic>
        <p:nvPicPr>
          <p:cNvPr id="134148" name="Picture 4"/>
          <p:cNvPicPr>
            <a:picLocks noChangeAspect="1" noChangeArrowheads="1"/>
          </p:cNvPicPr>
          <p:nvPr/>
        </p:nvPicPr>
        <p:blipFill>
          <a:blip r:embed="rId3"/>
          <a:srcRect/>
          <a:stretch>
            <a:fillRect/>
          </a:stretch>
        </p:blipFill>
        <p:spPr bwMode="auto">
          <a:xfrm>
            <a:off x="0" y="0"/>
            <a:ext cx="8991600" cy="6743700"/>
          </a:xfrm>
          <a:prstGeom prst="rect">
            <a:avLst/>
          </a:prstGeom>
          <a:noFill/>
          <a:ln w="9525">
            <a:noFill/>
            <a:miter lim="800000"/>
            <a:headEnd/>
            <a:tailEnd/>
          </a:ln>
        </p:spPr>
      </p:pic>
      <p:sp>
        <p:nvSpPr>
          <p:cNvPr id="134149" name="Text Box 5"/>
          <p:cNvSpPr txBox="1">
            <a:spLocks noChangeArrowheads="1"/>
          </p:cNvSpPr>
          <p:nvPr/>
        </p:nvSpPr>
        <p:spPr bwMode="auto">
          <a:xfrm>
            <a:off x="152400" y="4648200"/>
            <a:ext cx="4267200" cy="1930400"/>
          </a:xfrm>
          <a:prstGeom prst="rect">
            <a:avLst/>
          </a:prstGeom>
          <a:solidFill>
            <a:schemeClr val="tx2">
              <a:lumMod val="75000"/>
            </a:schemeClr>
          </a:solidFill>
          <a:ln w="9525">
            <a:solidFill>
              <a:schemeClr val="tx1"/>
            </a:solidFill>
            <a:miter lim="800000"/>
            <a:headEnd/>
            <a:tailEnd/>
          </a:ln>
        </p:spPr>
        <p:txBody>
          <a:bodyPr>
            <a:spAutoFit/>
          </a:bodyPr>
          <a:lstStyle/>
          <a:p>
            <a:endParaRPr lang="en-US" sz="1000">
              <a:solidFill>
                <a:schemeClr val="bg1"/>
              </a:solidFill>
              <a:latin typeface="Arial" pitchFamily="34" charset="0"/>
              <a:cs typeface="Arial" pitchFamily="34" charset="0"/>
            </a:endParaRPr>
          </a:p>
          <a:p>
            <a:pPr algn="ctr"/>
            <a:r>
              <a:rPr lang="en-US" sz="2000">
                <a:solidFill>
                  <a:schemeClr val="bg1"/>
                </a:solidFill>
                <a:latin typeface="Arial" pitchFamily="34" charset="0"/>
                <a:cs typeface="Arial" pitchFamily="34" charset="0"/>
              </a:rPr>
              <a:t>Annual Credit Report</a:t>
            </a:r>
          </a:p>
          <a:p>
            <a:pPr algn="ctr"/>
            <a:r>
              <a:rPr lang="en-US" sz="2000">
                <a:solidFill>
                  <a:schemeClr val="bg1"/>
                </a:solidFill>
                <a:latin typeface="Arial" pitchFamily="34" charset="0"/>
                <a:cs typeface="Arial" pitchFamily="34" charset="0"/>
              </a:rPr>
              <a:t>Frequently Asked Questions</a:t>
            </a:r>
          </a:p>
          <a:p>
            <a:pPr algn="ctr"/>
            <a:r>
              <a:rPr lang="en-US" sz="2000">
                <a:solidFill>
                  <a:schemeClr val="bg1"/>
                </a:solidFill>
                <a:latin typeface="Arial" pitchFamily="34" charset="0"/>
                <a:cs typeface="Arial" pitchFamily="34" charset="0"/>
              </a:rPr>
              <a:t>Contact Us</a:t>
            </a:r>
          </a:p>
          <a:p>
            <a:pPr algn="ctr"/>
            <a:r>
              <a:rPr lang="en-US" sz="2000">
                <a:solidFill>
                  <a:schemeClr val="bg1"/>
                </a:solidFill>
                <a:latin typeface="Arial" pitchFamily="34" charset="0"/>
                <a:cs typeface="Arial" pitchFamily="34" charset="0"/>
              </a:rPr>
              <a:t>About Us</a:t>
            </a:r>
          </a:p>
          <a:p>
            <a:pPr algn="ctr"/>
            <a:r>
              <a:rPr lang="en-US" sz="2000">
                <a:solidFill>
                  <a:schemeClr val="bg1"/>
                </a:solidFill>
                <a:latin typeface="Arial" pitchFamily="34" charset="0"/>
                <a:cs typeface="Arial" pitchFamily="34" charset="0"/>
              </a:rPr>
              <a:t>Fraud Alert</a:t>
            </a:r>
          </a:p>
          <a:p>
            <a:pPr algn="ctr"/>
            <a:endParaRPr lang="en-US" sz="100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endParaRPr lang="en-US" smtClean="0"/>
          </a:p>
        </p:txBody>
      </p:sp>
      <p:sp>
        <p:nvSpPr>
          <p:cNvPr id="142339" name="Rectangle 3"/>
          <p:cNvSpPr>
            <a:spLocks noGrp="1" noChangeArrowheads="1"/>
          </p:cNvSpPr>
          <p:nvPr>
            <p:ph type="body" idx="1"/>
          </p:nvPr>
        </p:nvSpPr>
        <p:spPr/>
        <p:txBody>
          <a:bodyPr/>
          <a:lstStyle/>
          <a:p>
            <a:pPr eaLnBrk="1" hangingPunct="1"/>
            <a:endParaRPr lang="en-US" smtClean="0"/>
          </a:p>
        </p:txBody>
      </p:sp>
      <p:pic>
        <p:nvPicPr>
          <p:cNvPr id="142340" name="Picture 4"/>
          <p:cNvPicPr>
            <a:picLocks noChangeAspect="1" noChangeArrowheads="1"/>
          </p:cNvPicPr>
          <p:nvPr/>
        </p:nvPicPr>
        <p:blipFill>
          <a:blip r:embed="rId3"/>
          <a:srcRect/>
          <a:stretch>
            <a:fillRect/>
          </a:stretch>
        </p:blipFill>
        <p:spPr bwMode="auto">
          <a:xfrm>
            <a:off x="0" y="0"/>
            <a:ext cx="9144000" cy="6888163"/>
          </a:xfrm>
          <a:prstGeom prst="rect">
            <a:avLst/>
          </a:prstGeom>
          <a:noFill/>
          <a:ln w="9525">
            <a:noFill/>
            <a:miter lim="800000"/>
            <a:headEnd/>
            <a:tailEnd/>
          </a:ln>
        </p:spPr>
      </p:pic>
      <p:sp>
        <p:nvSpPr>
          <p:cNvPr id="142341" name="Text Box 5"/>
          <p:cNvSpPr txBox="1">
            <a:spLocks noChangeArrowheads="1"/>
          </p:cNvSpPr>
          <p:nvPr/>
        </p:nvSpPr>
        <p:spPr bwMode="auto">
          <a:xfrm>
            <a:off x="4648200" y="5410200"/>
            <a:ext cx="4267200" cy="1292225"/>
          </a:xfrm>
          <a:prstGeom prst="rect">
            <a:avLst/>
          </a:prstGeom>
          <a:solidFill>
            <a:schemeClr val="tx2">
              <a:lumMod val="75000"/>
            </a:schemeClr>
          </a:solidFill>
          <a:ln w="9525">
            <a:solidFill>
              <a:schemeClr val="tx1"/>
            </a:solidFill>
            <a:miter lim="800000"/>
            <a:headEnd/>
            <a:tailEnd/>
          </a:ln>
        </p:spPr>
        <p:txBody>
          <a:bodyPr>
            <a:spAutoFit/>
          </a:bodyPr>
          <a:lstStyle/>
          <a:p>
            <a:endParaRPr lang="en-US" sz="1000">
              <a:solidFill>
                <a:schemeClr val="bg1"/>
              </a:solidFill>
              <a:latin typeface="Arial" pitchFamily="34" charset="0"/>
              <a:cs typeface="Arial" pitchFamily="34" charset="0"/>
            </a:endParaRPr>
          </a:p>
          <a:p>
            <a:pPr algn="ctr"/>
            <a:r>
              <a:rPr lang="en-US" sz="1600">
                <a:solidFill>
                  <a:schemeClr val="bg1"/>
                </a:solidFill>
                <a:latin typeface="Arial" pitchFamily="34" charset="0"/>
                <a:cs typeface="Arial" pitchFamily="34" charset="0"/>
              </a:rPr>
              <a:t>Sample Credit Report:</a:t>
            </a:r>
          </a:p>
          <a:p>
            <a:pPr algn="ctr"/>
            <a:endParaRPr lang="en-US" sz="800">
              <a:solidFill>
                <a:schemeClr val="bg1"/>
              </a:solidFill>
              <a:latin typeface="Arial" pitchFamily="34" charset="0"/>
              <a:cs typeface="Arial" pitchFamily="34" charset="0"/>
            </a:endParaRPr>
          </a:p>
          <a:p>
            <a:pPr algn="ctr"/>
            <a:r>
              <a:rPr lang="en-US" sz="1600">
                <a:solidFill>
                  <a:schemeClr val="bg1"/>
                </a:solidFill>
                <a:latin typeface="Arial" pitchFamily="34" charset="0"/>
                <a:cs typeface="Arial" pitchFamily="34" charset="0"/>
              </a:rPr>
              <a:t>http://experian.com/credit_report_basics/pdf/samplecreditreport.pdf</a:t>
            </a:r>
          </a:p>
          <a:p>
            <a:endParaRPr lang="en-US" sz="120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endParaRPr lang="en-US" smtClean="0"/>
          </a:p>
        </p:txBody>
      </p:sp>
      <p:sp>
        <p:nvSpPr>
          <p:cNvPr id="149507" name="Rectangle 3"/>
          <p:cNvSpPr>
            <a:spLocks noGrp="1" noChangeArrowheads="1"/>
          </p:cNvSpPr>
          <p:nvPr>
            <p:ph type="body" idx="1"/>
          </p:nvPr>
        </p:nvSpPr>
        <p:spPr/>
        <p:txBody>
          <a:bodyPr/>
          <a:lstStyle/>
          <a:p>
            <a:pPr eaLnBrk="1" hangingPunct="1"/>
            <a:endParaRPr lang="en-US" smtClean="0"/>
          </a:p>
        </p:txBody>
      </p:sp>
      <p:pic>
        <p:nvPicPr>
          <p:cNvPr id="149508" name="Picture 4"/>
          <p:cNvPicPr>
            <a:picLocks noChangeAspect="1" noChangeArrowheads="1"/>
          </p:cNvPicPr>
          <p:nvPr/>
        </p:nvPicPr>
        <p:blipFill>
          <a:blip r:embed="rId3"/>
          <a:srcRect/>
          <a:stretch>
            <a:fillRect/>
          </a:stretch>
        </p:blipFill>
        <p:spPr bwMode="auto">
          <a:xfrm>
            <a:off x="0" y="0"/>
            <a:ext cx="9144000" cy="6950075"/>
          </a:xfrm>
          <a:prstGeom prst="rect">
            <a:avLst/>
          </a:prstGeom>
          <a:solidFill>
            <a:schemeClr val="tx2">
              <a:lumMod val="75000"/>
            </a:schemeClr>
          </a:solidFill>
          <a:ln w="9525">
            <a:noFill/>
            <a:miter lim="800000"/>
            <a:headEnd/>
            <a:tailEnd/>
          </a:ln>
        </p:spPr>
      </p:pic>
      <p:sp>
        <p:nvSpPr>
          <p:cNvPr id="149509" name="Text Box 5"/>
          <p:cNvSpPr txBox="1">
            <a:spLocks noChangeArrowheads="1"/>
          </p:cNvSpPr>
          <p:nvPr/>
        </p:nvSpPr>
        <p:spPr bwMode="auto">
          <a:xfrm>
            <a:off x="1600200" y="5867400"/>
            <a:ext cx="7127875" cy="773113"/>
          </a:xfrm>
          <a:prstGeom prst="rect">
            <a:avLst/>
          </a:prstGeom>
          <a:solidFill>
            <a:schemeClr val="tx2">
              <a:lumMod val="75000"/>
            </a:schemeClr>
          </a:solidFill>
          <a:ln w="9525">
            <a:solidFill>
              <a:schemeClr val="tx1"/>
            </a:solidFill>
            <a:miter lim="800000"/>
            <a:headEnd/>
            <a:tailEnd/>
          </a:ln>
        </p:spPr>
        <p:txBody>
          <a:bodyPr wrap="none">
            <a:spAutoFit/>
          </a:bodyPr>
          <a:lstStyle/>
          <a:p>
            <a:pPr algn="ctr"/>
            <a:r>
              <a:rPr lang="en-US" b="1" dirty="0">
                <a:solidFill>
                  <a:schemeClr val="bg1"/>
                </a:solidFill>
                <a:latin typeface="Arial" pitchFamily="34" charset="0"/>
                <a:cs typeface="Arial" pitchFamily="34" charset="0"/>
              </a:rPr>
              <a:t>COMPOSITE CREDIT REPORT</a:t>
            </a:r>
          </a:p>
          <a:p>
            <a:pPr algn="ctr"/>
            <a:endParaRPr lang="en-US" sz="800" b="1" dirty="0">
              <a:solidFill>
                <a:schemeClr val="bg1"/>
              </a:solidFill>
              <a:latin typeface="Arial" pitchFamily="34" charset="0"/>
              <a:cs typeface="Arial" pitchFamily="34" charset="0"/>
            </a:endParaRPr>
          </a:p>
          <a:p>
            <a:pPr algn="ctr"/>
            <a:r>
              <a:rPr lang="en-US" dirty="0">
                <a:solidFill>
                  <a:schemeClr val="bg1"/>
                </a:solidFill>
                <a:latin typeface="Arial" pitchFamily="34" charset="0"/>
                <a:cs typeface="Arial" pitchFamily="34" charset="0"/>
              </a:rPr>
              <a:t>http://www.truecredit.com/pdf/learnCenter/Reading_Your_Report.pdf</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3"/>
          <p:cNvSpPr>
            <a:spLocks noGrp="1"/>
          </p:cNvSpPr>
          <p:nvPr>
            <p:ph type="sldNum" sz="quarter" idx="12"/>
          </p:nvPr>
        </p:nvSpPr>
        <p:spPr>
          <a:noFill/>
        </p:spPr>
        <p:txBody>
          <a:bodyPr/>
          <a:lstStyle/>
          <a:p>
            <a:fld id="{3954168A-8D83-4EC5-A446-EB03D508C450}" type="slidenum">
              <a:rPr lang="en-US"/>
              <a:pPr/>
              <a:t>73</a:t>
            </a:fld>
            <a:endParaRPr lang="en-US"/>
          </a:p>
        </p:txBody>
      </p:sp>
      <p:sp>
        <p:nvSpPr>
          <p:cNvPr id="22533"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22534" name="Picture 4" descr="Graduation75"/>
          <p:cNvPicPr>
            <a:picLocks noChangeAspect="1" noChangeArrowheads="1"/>
          </p:cNvPicPr>
          <p:nvPr/>
        </p:nvPicPr>
        <p:blipFill>
          <a:blip r:embed="rId3"/>
          <a:srcRect/>
          <a:stretch>
            <a:fillRect/>
          </a:stretch>
        </p:blipFill>
        <p:spPr bwMode="auto">
          <a:xfrm>
            <a:off x="1525588" y="1598613"/>
            <a:ext cx="6096000" cy="4572000"/>
          </a:xfrm>
          <a:prstGeom prst="rect">
            <a:avLst/>
          </a:prstGeom>
          <a:noFill/>
          <a:ln w="9525">
            <a:noFill/>
            <a:miter lim="800000"/>
            <a:headEnd/>
            <a:tailEnd/>
          </a:ln>
        </p:spPr>
      </p:pic>
      <p:sp>
        <p:nvSpPr>
          <p:cNvPr id="7" name="Rectangle 2"/>
          <p:cNvSpPr txBox="1">
            <a:spLocks noChangeArrowheads="1"/>
          </p:cNvSpPr>
          <p:nvPr/>
        </p:nvSpPr>
        <p:spPr>
          <a:xfrm>
            <a:off x="1143000" y="609600"/>
            <a:ext cx="72390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Video 5:</a:t>
            </a:r>
            <a:r>
              <a:rPr kumimoji="0" lang="en-US" sz="3800" b="1" i="0" u="none" strike="noStrike" kern="1200" cap="none" spc="0" normalizeH="0" noProof="0" dirty="0" smtClean="0">
                <a:ln>
                  <a:noFill/>
                </a:ln>
                <a:solidFill>
                  <a:schemeClr val="tx2"/>
                </a:solidFill>
                <a:effectLst/>
                <a:uLnTx/>
                <a:uFillTx/>
                <a:latin typeface="Arial" pitchFamily="34" charset="0"/>
                <a:ea typeface="+mj-ea"/>
                <a:cs typeface="Arial" pitchFamily="34" charset="0"/>
              </a:rPr>
              <a:t> </a:t>
            </a:r>
            <a:r>
              <a:rPr lang="en-US" sz="3800" b="1" dirty="0" smtClean="0">
                <a:solidFill>
                  <a:schemeClr val="tx2"/>
                </a:solidFill>
                <a:latin typeface="Arial" pitchFamily="34" charset="0"/>
                <a:ea typeface="+mj-ea"/>
                <a:cs typeface="Arial" pitchFamily="34" charset="0"/>
              </a:rPr>
              <a:t>Get A Financial Plan</a:t>
            </a:r>
            <a:endParaRPr kumimoji="0" lang="en-US" sz="38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p>
            <a:fld id="{43BD2A94-E053-4D32-99EC-7BF9F54D16D6}" type="slidenum">
              <a:rPr lang="en-US"/>
              <a:pPr/>
              <a:t>74</a:t>
            </a:fld>
            <a:endParaRPr lang="en-US"/>
          </a:p>
        </p:txBody>
      </p:sp>
      <p:sp>
        <p:nvSpPr>
          <p:cNvPr id="15365" name="Rectangle 2"/>
          <p:cNvSpPr>
            <a:spLocks noGrp="1" noChangeArrowheads="1"/>
          </p:cNvSpPr>
          <p:nvPr>
            <p:ph type="title"/>
          </p:nvPr>
        </p:nvSpPr>
        <p:spPr>
          <a:xfrm>
            <a:off x="685800" y="228600"/>
            <a:ext cx="7772400" cy="1143000"/>
          </a:xfrm>
        </p:spPr>
        <p:txBody>
          <a:bodyPr>
            <a:normAutofit/>
          </a:bodyPr>
          <a:lstStyle/>
          <a:p>
            <a:pPr eaLnBrk="1" hangingPunct="1"/>
            <a:r>
              <a:rPr lang="en-US" sz="3600" b="1" dirty="0" smtClean="0">
                <a:latin typeface="Arial" pitchFamily="34" charset="0"/>
                <a:cs typeface="Arial" pitchFamily="34" charset="0"/>
              </a:rPr>
              <a:t>Video 5 – Get A Financial Plan</a:t>
            </a:r>
          </a:p>
        </p:txBody>
      </p:sp>
      <p:sp>
        <p:nvSpPr>
          <p:cNvPr id="15366" name="Rectangle 3"/>
          <p:cNvSpPr>
            <a:spLocks noGrp="1" noChangeArrowheads="1"/>
          </p:cNvSpPr>
          <p:nvPr>
            <p:ph type="body" idx="1"/>
          </p:nvPr>
        </p:nvSpPr>
        <p:spPr>
          <a:xfrm>
            <a:off x="609600" y="1295400"/>
            <a:ext cx="8153400" cy="4572000"/>
          </a:xfrm>
        </p:spPr>
        <p:txBody>
          <a:bodyPr>
            <a:normAutofit/>
          </a:bodyPr>
          <a:lstStyle/>
          <a:p>
            <a:pPr eaLnBrk="1" hangingPunct="1">
              <a:buNone/>
            </a:pPr>
            <a:endParaRPr lang="en-US" dirty="0" smtClean="0"/>
          </a:p>
          <a:p>
            <a:pPr eaLnBrk="1" hangingPunct="1">
              <a:buNone/>
            </a:pPr>
            <a:r>
              <a:rPr lang="en-US" sz="2400" b="1" dirty="0" smtClean="0">
                <a:latin typeface="Arial" pitchFamily="34" charset="0"/>
                <a:cs typeface="Arial" pitchFamily="34" charset="0"/>
              </a:rPr>
              <a:t>3 Lesson Plans</a:t>
            </a:r>
          </a:p>
          <a:p>
            <a:pPr eaLnBrk="1" hangingPunct="1">
              <a:buNone/>
            </a:pPr>
            <a:endParaRPr lang="en-US" sz="1000" dirty="0" smtClean="0">
              <a:latin typeface="Arial" pitchFamily="34" charset="0"/>
              <a:cs typeface="Arial" pitchFamily="34" charset="0"/>
            </a:endParaRPr>
          </a:p>
          <a:p>
            <a:pPr eaLnBrk="1" hangingPunct="1"/>
            <a:r>
              <a:rPr lang="en-US" sz="2400" dirty="0" smtClean="0">
                <a:latin typeface="Arial" pitchFamily="34" charset="0"/>
                <a:cs typeface="Arial" pitchFamily="34" charset="0"/>
              </a:rPr>
              <a:t>Lesson 5.1:  Why Should I Pay Myself First?</a:t>
            </a:r>
          </a:p>
          <a:p>
            <a:pPr eaLnBrk="1" hangingPunct="1"/>
            <a:r>
              <a:rPr lang="en-US" sz="2400" dirty="0" smtClean="0">
                <a:latin typeface="Arial" pitchFamily="34" charset="0"/>
                <a:cs typeface="Arial" pitchFamily="34" charset="0"/>
              </a:rPr>
              <a:t>Lesson 5.2:  How to Create a Financial Plan</a:t>
            </a:r>
          </a:p>
          <a:p>
            <a:pPr eaLnBrk="1" hangingPunct="1"/>
            <a:r>
              <a:rPr lang="en-US" sz="2400" dirty="0" smtClean="0">
                <a:latin typeface="Arial" pitchFamily="34" charset="0"/>
                <a:cs typeface="Arial" pitchFamily="34" charset="0"/>
              </a:rPr>
              <a:t>Lesson 5.3:  Risks and Rewards?</a:t>
            </a:r>
          </a:p>
          <a:p>
            <a:pPr eaLnBrk="1" hangingPunct="1">
              <a:buNone/>
            </a:pPr>
            <a:endParaRPr lang="en-US" dirty="0" smtClean="0"/>
          </a:p>
        </p:txBody>
      </p:sp>
      <p:pic>
        <p:nvPicPr>
          <p:cNvPr id="54274" name="Picture 2" descr="http://images.askmen.com/better_man/keywords/money-investing_965834.jpg"/>
          <p:cNvPicPr>
            <a:picLocks noChangeAspect="1" noChangeArrowheads="1"/>
          </p:cNvPicPr>
          <p:nvPr/>
        </p:nvPicPr>
        <p:blipFill>
          <a:blip r:embed="rId3"/>
          <a:srcRect/>
          <a:stretch>
            <a:fillRect/>
          </a:stretch>
        </p:blipFill>
        <p:spPr bwMode="auto">
          <a:xfrm>
            <a:off x="5638800" y="3352800"/>
            <a:ext cx="3048000" cy="3048000"/>
          </a:xfrm>
          <a:prstGeom prst="rect">
            <a:avLst/>
          </a:prstGeom>
          <a:noFill/>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p>
            <a:fld id="{43BD2A94-E053-4D32-99EC-7BF9F54D16D6}" type="slidenum">
              <a:rPr lang="en-US"/>
              <a:pPr/>
              <a:t>75</a:t>
            </a:fld>
            <a:endParaRPr lang="en-US"/>
          </a:p>
        </p:txBody>
      </p:sp>
      <p:sp>
        <p:nvSpPr>
          <p:cNvPr id="15365" name="Rectangle 2"/>
          <p:cNvSpPr>
            <a:spLocks noGrp="1" noChangeArrowheads="1"/>
          </p:cNvSpPr>
          <p:nvPr>
            <p:ph type="title"/>
          </p:nvPr>
        </p:nvSpPr>
        <p:spPr/>
        <p:txBody>
          <a:bodyPr>
            <a:normAutofit/>
          </a:bodyPr>
          <a:lstStyle/>
          <a:p>
            <a:pPr eaLnBrk="1" hangingPunct="1"/>
            <a:r>
              <a:rPr lang="en-US" sz="3600" b="1" dirty="0" smtClean="0">
                <a:latin typeface="Arial" pitchFamily="34" charset="0"/>
                <a:cs typeface="Arial" pitchFamily="34" charset="0"/>
              </a:rPr>
              <a:t>Video 5 - Key Concepts</a:t>
            </a:r>
          </a:p>
        </p:txBody>
      </p:sp>
      <p:sp>
        <p:nvSpPr>
          <p:cNvPr id="15366" name="Rectangle 3"/>
          <p:cNvSpPr>
            <a:spLocks noGrp="1" noChangeArrowheads="1"/>
          </p:cNvSpPr>
          <p:nvPr>
            <p:ph type="body" idx="1"/>
          </p:nvPr>
        </p:nvSpPr>
        <p:spPr>
          <a:xfrm>
            <a:off x="609600" y="1524000"/>
            <a:ext cx="7772400" cy="4572000"/>
          </a:xfrm>
        </p:spPr>
        <p:txBody>
          <a:bodyPr>
            <a:normAutofit fontScale="92500" lnSpcReduction="10000"/>
          </a:bodyPr>
          <a:lstStyle/>
          <a:p>
            <a:pPr eaLnBrk="1" hangingPunct="1">
              <a:buNone/>
            </a:pPr>
            <a:endParaRPr lang="en-US" dirty="0" smtClean="0"/>
          </a:p>
          <a:p>
            <a:pPr eaLnBrk="1" hangingPunct="1"/>
            <a:r>
              <a:rPr lang="en-US" sz="2800" dirty="0" smtClean="0">
                <a:latin typeface="Arial" pitchFamily="34" charset="0"/>
                <a:cs typeface="Arial" pitchFamily="34" charset="0"/>
              </a:rPr>
              <a:t>Saving early and often</a:t>
            </a:r>
          </a:p>
          <a:p>
            <a:pPr eaLnBrk="1" hangingPunct="1"/>
            <a:r>
              <a:rPr lang="en-US" sz="2800" dirty="0" smtClean="0">
                <a:latin typeface="Arial" pitchFamily="34" charset="0"/>
                <a:cs typeface="Arial" pitchFamily="34" charset="0"/>
              </a:rPr>
              <a:t>Compound interest</a:t>
            </a:r>
          </a:p>
          <a:p>
            <a:pPr eaLnBrk="1" hangingPunct="1"/>
            <a:r>
              <a:rPr lang="en-US" sz="2800" dirty="0" smtClean="0">
                <a:latin typeface="Arial" pitchFamily="34" charset="0"/>
                <a:cs typeface="Arial" pitchFamily="34" charset="0"/>
              </a:rPr>
              <a:t>Rule of 72</a:t>
            </a:r>
          </a:p>
          <a:p>
            <a:pPr eaLnBrk="1" hangingPunct="1"/>
            <a:r>
              <a:rPr lang="en-US" sz="2800" dirty="0" smtClean="0">
                <a:latin typeface="Arial" pitchFamily="34" charset="0"/>
                <a:cs typeface="Arial" pitchFamily="34" charset="0"/>
              </a:rPr>
              <a:t>Income, expenses, and budgeting</a:t>
            </a:r>
          </a:p>
          <a:p>
            <a:pPr eaLnBrk="1" hangingPunct="1"/>
            <a:r>
              <a:rPr lang="en-US" sz="2800" dirty="0" smtClean="0">
                <a:latin typeface="Arial" pitchFamily="34" charset="0"/>
                <a:cs typeface="Arial" pitchFamily="34" charset="0"/>
              </a:rPr>
              <a:t>Fixed vs. variable expenses</a:t>
            </a:r>
          </a:p>
          <a:p>
            <a:pPr eaLnBrk="1" hangingPunct="1"/>
            <a:r>
              <a:rPr lang="en-US" sz="2800" dirty="0" smtClean="0">
                <a:latin typeface="Arial" pitchFamily="34" charset="0"/>
                <a:cs typeface="Arial" pitchFamily="34" charset="0"/>
              </a:rPr>
              <a:t>Assets, liabilities, and net worth</a:t>
            </a:r>
          </a:p>
          <a:p>
            <a:pPr eaLnBrk="1" hangingPunct="1"/>
            <a:r>
              <a:rPr lang="en-US" sz="2800" dirty="0" smtClean="0">
                <a:latin typeface="Arial" pitchFamily="34" charset="0"/>
                <a:cs typeface="Arial" pitchFamily="34" charset="0"/>
              </a:rPr>
              <a:t>Types of investment instruments</a:t>
            </a:r>
          </a:p>
          <a:p>
            <a:pPr eaLnBrk="1" hangingPunct="1"/>
            <a:r>
              <a:rPr lang="en-US" sz="2800" dirty="0" smtClean="0">
                <a:latin typeface="Arial" pitchFamily="34" charset="0"/>
                <a:cs typeface="Arial" pitchFamily="34" charset="0"/>
              </a:rPr>
              <a:t>Risk vs. return</a:t>
            </a:r>
          </a:p>
          <a:p>
            <a:pPr eaLnBrk="1" hangingPunct="1"/>
            <a:r>
              <a:rPr lang="en-US" sz="2800" dirty="0" smtClean="0">
                <a:latin typeface="Arial" pitchFamily="34" charset="0"/>
                <a:cs typeface="Arial" pitchFamily="34" charset="0"/>
              </a:rPr>
              <a:t>Diversification</a:t>
            </a:r>
          </a:p>
        </p:txBody>
      </p:sp>
      <p:pic>
        <p:nvPicPr>
          <p:cNvPr id="52226" name="Picture 2" descr="http://www.azmythfinancial.com/Investing%20Decisions.jpg"/>
          <p:cNvPicPr>
            <a:picLocks noChangeAspect="1" noChangeArrowheads="1"/>
          </p:cNvPicPr>
          <p:nvPr/>
        </p:nvPicPr>
        <p:blipFill>
          <a:blip r:embed="rId3"/>
          <a:srcRect/>
          <a:stretch>
            <a:fillRect/>
          </a:stretch>
        </p:blipFill>
        <p:spPr bwMode="auto">
          <a:xfrm>
            <a:off x="6324600" y="1905000"/>
            <a:ext cx="2397928" cy="3600450"/>
          </a:xfrm>
          <a:prstGeom prst="rect">
            <a:avLst/>
          </a:prstGeom>
          <a:noFill/>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Slide Number Placeholder 3"/>
          <p:cNvSpPr>
            <a:spLocks noGrp="1"/>
          </p:cNvSpPr>
          <p:nvPr>
            <p:ph type="sldNum" sz="quarter" idx="12"/>
          </p:nvPr>
        </p:nvSpPr>
        <p:spPr>
          <a:noFill/>
        </p:spPr>
        <p:txBody>
          <a:bodyPr/>
          <a:lstStyle/>
          <a:p>
            <a:fld id="{09105B48-2F45-485A-8DE4-EAD51ADE574E}" type="slidenum">
              <a:rPr lang="en-US"/>
              <a:pPr/>
              <a:t>76</a:t>
            </a:fld>
            <a:endParaRPr lang="en-US"/>
          </a:p>
        </p:txBody>
      </p:sp>
      <p:sp>
        <p:nvSpPr>
          <p:cNvPr id="52229"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52230" name="Picture 6"/>
          <p:cNvPicPr>
            <a:picLocks noChangeAspect="1" noChangeArrowheads="1"/>
          </p:cNvPicPr>
          <p:nvPr/>
        </p:nvPicPr>
        <p:blipFill>
          <a:blip r:embed="rId3"/>
          <a:srcRect r="1691" b="1344"/>
          <a:stretch>
            <a:fillRect/>
          </a:stretch>
        </p:blipFill>
        <p:spPr bwMode="auto">
          <a:xfrm>
            <a:off x="2209800" y="990600"/>
            <a:ext cx="4352925" cy="5487988"/>
          </a:xfrm>
          <a:prstGeom prst="rect">
            <a:avLst/>
          </a:prstGeom>
          <a:noFill/>
          <a:ln w="12700">
            <a:solidFill>
              <a:schemeClr val="bg2"/>
            </a:solidFill>
            <a:miter lim="800000"/>
            <a:headEnd/>
            <a:tailEnd/>
          </a:ln>
        </p:spPr>
      </p:pic>
      <p:sp>
        <p:nvSpPr>
          <p:cNvPr id="7" name="Rectangle 2"/>
          <p:cNvSpPr txBox="1">
            <a:spLocks noChangeArrowheads="1"/>
          </p:cNvSpPr>
          <p:nvPr/>
        </p:nvSpPr>
        <p:spPr>
          <a:xfrm>
            <a:off x="457200" y="304800"/>
            <a:ext cx="77724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Video 5 – Visuals and Activities</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Slide Number Placeholder 3"/>
          <p:cNvSpPr>
            <a:spLocks noGrp="1"/>
          </p:cNvSpPr>
          <p:nvPr>
            <p:ph type="sldNum" sz="quarter" idx="12"/>
          </p:nvPr>
        </p:nvSpPr>
        <p:spPr>
          <a:noFill/>
        </p:spPr>
        <p:txBody>
          <a:bodyPr/>
          <a:lstStyle/>
          <a:p>
            <a:fld id="{62C10132-4E93-4F02-95C0-191231774A3C}" type="slidenum">
              <a:rPr lang="en-US"/>
              <a:pPr/>
              <a:t>77</a:t>
            </a:fld>
            <a:endParaRPr lang="en-US"/>
          </a:p>
        </p:txBody>
      </p:sp>
      <p:sp>
        <p:nvSpPr>
          <p:cNvPr id="54277"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grpSp>
        <p:nvGrpSpPr>
          <p:cNvPr id="2" name="Group 16"/>
          <p:cNvGrpSpPr>
            <a:grpSpLocks/>
          </p:cNvGrpSpPr>
          <p:nvPr/>
        </p:nvGrpSpPr>
        <p:grpSpPr bwMode="auto">
          <a:xfrm>
            <a:off x="533400" y="1219200"/>
            <a:ext cx="7924800" cy="5105400"/>
            <a:chOff x="336" y="480"/>
            <a:chExt cx="5166" cy="3321"/>
          </a:xfrm>
        </p:grpSpPr>
        <p:pic>
          <p:nvPicPr>
            <p:cNvPr id="54279" name="Picture 13" descr="PPT21B"/>
            <p:cNvPicPr>
              <a:picLocks noChangeAspect="1" noChangeArrowheads="1"/>
            </p:cNvPicPr>
            <p:nvPr/>
          </p:nvPicPr>
          <p:blipFill>
            <a:blip r:embed="rId3"/>
            <a:srcRect/>
            <a:stretch>
              <a:fillRect/>
            </a:stretch>
          </p:blipFill>
          <p:spPr bwMode="auto">
            <a:xfrm>
              <a:off x="336" y="480"/>
              <a:ext cx="2574" cy="3316"/>
            </a:xfrm>
            <a:prstGeom prst="rect">
              <a:avLst/>
            </a:prstGeom>
            <a:noFill/>
            <a:ln w="12700">
              <a:solidFill>
                <a:schemeClr val="bg2"/>
              </a:solidFill>
              <a:miter lim="800000"/>
              <a:headEnd/>
              <a:tailEnd/>
            </a:ln>
          </p:spPr>
        </p:pic>
        <p:pic>
          <p:nvPicPr>
            <p:cNvPr id="54280" name="Picture 15" descr="PPT21C"/>
            <p:cNvPicPr>
              <a:picLocks noChangeAspect="1" noChangeArrowheads="1"/>
            </p:cNvPicPr>
            <p:nvPr/>
          </p:nvPicPr>
          <p:blipFill>
            <a:blip r:embed="rId4"/>
            <a:srcRect/>
            <a:stretch>
              <a:fillRect/>
            </a:stretch>
          </p:blipFill>
          <p:spPr bwMode="auto">
            <a:xfrm>
              <a:off x="2928" y="480"/>
              <a:ext cx="2574" cy="3321"/>
            </a:xfrm>
            <a:prstGeom prst="rect">
              <a:avLst/>
            </a:prstGeom>
            <a:noFill/>
            <a:ln w="12700">
              <a:solidFill>
                <a:schemeClr val="bg2"/>
              </a:solidFill>
              <a:miter lim="800000"/>
              <a:headEnd/>
              <a:tailEnd/>
            </a:ln>
          </p:spPr>
        </p:pic>
      </p:gr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2082" name="Picture 2" descr="time value of money"/>
          <p:cNvPicPr>
            <a:picLocks noChangeAspect="1" noChangeArrowheads="1"/>
          </p:cNvPicPr>
          <p:nvPr/>
        </p:nvPicPr>
        <p:blipFill>
          <a:blip r:embed="rId3"/>
          <a:srcRect t="10092"/>
          <a:stretch>
            <a:fillRect/>
          </a:stretch>
        </p:blipFill>
        <p:spPr bwMode="auto">
          <a:xfrm>
            <a:off x="4267200" y="152400"/>
            <a:ext cx="4708525" cy="6553200"/>
          </a:xfrm>
          <a:prstGeom prst="rect">
            <a:avLst/>
          </a:prstGeom>
          <a:noFill/>
          <a:ln w="28575">
            <a:solidFill>
              <a:srgbClr val="000000"/>
            </a:solidFill>
            <a:miter lim="800000"/>
            <a:headEnd/>
            <a:tailEnd/>
          </a:ln>
          <a:effectLst>
            <a:outerShdw dist="107763" dir="2700000" algn="ctr" rotWithShape="0">
              <a:srgbClr val="808080"/>
            </a:outerShdw>
          </a:effectLst>
        </p:spPr>
      </p:pic>
      <p:sp>
        <p:nvSpPr>
          <p:cNvPr id="23555" name="Text Box 3"/>
          <p:cNvSpPr txBox="1">
            <a:spLocks noChangeArrowheads="1"/>
          </p:cNvSpPr>
          <p:nvPr/>
        </p:nvSpPr>
        <p:spPr bwMode="auto">
          <a:xfrm>
            <a:off x="762000" y="914400"/>
            <a:ext cx="2895600" cy="1006475"/>
          </a:xfrm>
          <a:prstGeom prst="rect">
            <a:avLst/>
          </a:prstGeom>
          <a:noFill/>
          <a:ln w="12700">
            <a:noFill/>
            <a:miter lim="800000"/>
            <a:headEnd type="none" w="sm" len="sm"/>
            <a:tailEnd type="none" w="sm" len="sm"/>
          </a:ln>
        </p:spPr>
        <p:txBody>
          <a:bodyPr>
            <a:spAutoFit/>
          </a:bodyPr>
          <a:lstStyle/>
          <a:p>
            <a:pPr algn="ctr">
              <a:spcBef>
                <a:spcPct val="50000"/>
              </a:spcBef>
            </a:pPr>
            <a:r>
              <a:rPr lang="en-US" sz="3000" b="1" dirty="0">
                <a:latin typeface="Verdana" pitchFamily="34" charset="0"/>
              </a:rPr>
              <a:t>Time Value of Money</a:t>
            </a:r>
          </a:p>
        </p:txBody>
      </p:sp>
      <p:sp>
        <p:nvSpPr>
          <p:cNvPr id="302084" name="Text Box 4"/>
          <p:cNvSpPr txBox="1">
            <a:spLocks noChangeArrowheads="1"/>
          </p:cNvSpPr>
          <p:nvPr/>
        </p:nvSpPr>
        <p:spPr bwMode="auto">
          <a:xfrm>
            <a:off x="838200" y="2286000"/>
            <a:ext cx="2819400" cy="1277938"/>
          </a:xfrm>
          <a:prstGeom prst="rect">
            <a:avLst/>
          </a:prstGeom>
          <a:solidFill>
            <a:schemeClr val="accent1">
              <a:lumMod val="75000"/>
            </a:schemeClr>
          </a:solidFill>
          <a:ln w="28575">
            <a:solidFill>
              <a:schemeClr val="tx1"/>
            </a:solidFill>
            <a:prstDash val="dash"/>
            <a:miter lim="800000"/>
            <a:headEnd type="none" w="sm" len="sm"/>
            <a:tailEnd type="none" w="sm" len="sm"/>
          </a:ln>
        </p:spPr>
        <p:txBody>
          <a:bodyPr>
            <a:spAutoFit/>
          </a:bodyPr>
          <a:lstStyle/>
          <a:p>
            <a:pPr algn="ctr">
              <a:spcBef>
                <a:spcPct val="50000"/>
              </a:spcBef>
            </a:pPr>
            <a:r>
              <a:rPr lang="en-US" sz="2400" dirty="0">
                <a:solidFill>
                  <a:schemeClr val="bg1"/>
                </a:solidFill>
                <a:latin typeface="Berlin Sans FB" pitchFamily="34" charset="0"/>
              </a:rPr>
              <a:t>The earlier you save, the more </a:t>
            </a:r>
            <a:r>
              <a:rPr lang="en-US" sz="2800" dirty="0">
                <a:solidFill>
                  <a:schemeClr val="bg1"/>
                </a:solidFill>
                <a:latin typeface="Berlin Sans FB" pitchFamily="34" charset="0"/>
              </a:rPr>
              <a:t>$$’s</a:t>
            </a:r>
            <a:r>
              <a:rPr lang="en-US" sz="2400" dirty="0">
                <a:solidFill>
                  <a:schemeClr val="bg1"/>
                </a:solidFill>
                <a:latin typeface="Berlin Sans FB" pitchFamily="34" charset="0"/>
              </a:rPr>
              <a:t> you will have.</a:t>
            </a:r>
          </a:p>
        </p:txBody>
      </p:sp>
      <p:pic>
        <p:nvPicPr>
          <p:cNvPr id="23558" name="Picture 6" descr="23256639"/>
          <p:cNvPicPr>
            <a:picLocks noChangeAspect="1" noChangeArrowheads="1"/>
          </p:cNvPicPr>
          <p:nvPr/>
        </p:nvPicPr>
        <p:blipFill>
          <a:blip r:embed="rId4"/>
          <a:srcRect/>
          <a:stretch>
            <a:fillRect/>
          </a:stretch>
        </p:blipFill>
        <p:spPr bwMode="auto">
          <a:xfrm>
            <a:off x="685800" y="3810000"/>
            <a:ext cx="3048000" cy="208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2084"/>
                                        </p:tgtEl>
                                        <p:attrNameLst>
                                          <p:attrName>style.visibility</p:attrName>
                                        </p:attrNameLst>
                                      </p:cBhvr>
                                      <p:to>
                                        <p:strVal val="visible"/>
                                      </p:to>
                                    </p:set>
                                    <p:animEffect transition="in" filter="box(out)">
                                      <p:cBhvr>
                                        <p:cTn id="7" dur="500"/>
                                        <p:tgtEl>
                                          <p:spTgt spid="302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Slide Number Placeholder 3"/>
          <p:cNvSpPr>
            <a:spLocks noGrp="1"/>
          </p:cNvSpPr>
          <p:nvPr>
            <p:ph type="sldNum" sz="quarter" idx="12"/>
          </p:nvPr>
        </p:nvSpPr>
        <p:spPr>
          <a:noFill/>
        </p:spPr>
        <p:txBody>
          <a:bodyPr/>
          <a:lstStyle/>
          <a:p>
            <a:fld id="{88737E92-5F27-46AD-9E4E-0755B554D7E7}" type="slidenum">
              <a:rPr lang="en-US"/>
              <a:pPr/>
              <a:t>79</a:t>
            </a:fld>
            <a:endParaRPr lang="en-US"/>
          </a:p>
        </p:txBody>
      </p:sp>
      <p:sp>
        <p:nvSpPr>
          <p:cNvPr id="55301"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55302" name="Picture 8"/>
          <p:cNvPicPr>
            <a:picLocks noChangeAspect="1" noChangeArrowheads="1"/>
          </p:cNvPicPr>
          <p:nvPr/>
        </p:nvPicPr>
        <p:blipFill>
          <a:blip r:embed="rId3"/>
          <a:srcRect l="1448" r="1448" b="1158"/>
          <a:stretch>
            <a:fillRect/>
          </a:stretch>
        </p:blipFill>
        <p:spPr bwMode="auto">
          <a:xfrm>
            <a:off x="2347913" y="403802"/>
            <a:ext cx="4662487" cy="5936674"/>
          </a:xfrm>
          <a:prstGeom prst="rect">
            <a:avLst/>
          </a:prstGeom>
          <a:noFill/>
          <a:ln w="12700">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25282" name="Picture 2"/>
          <p:cNvPicPr>
            <a:picLocks noChangeAspect="1" noChangeArrowheads="1"/>
          </p:cNvPicPr>
          <p:nvPr/>
        </p:nvPicPr>
        <p:blipFill>
          <a:blip r:embed="rId3"/>
          <a:srcRect/>
          <a:stretch>
            <a:fillRect/>
          </a:stretch>
        </p:blipFill>
        <p:spPr bwMode="auto">
          <a:xfrm>
            <a:off x="-1447800" y="-904875"/>
            <a:ext cx="12420600" cy="7762875"/>
          </a:xfrm>
          <a:prstGeom prst="rect">
            <a:avLst/>
          </a:prstGeom>
          <a:noFill/>
          <a:ln w="9525">
            <a:noFill/>
            <a:miter lim="800000"/>
            <a:headEnd/>
            <a:tailEnd/>
          </a:ln>
          <a:effectLst/>
        </p:spPr>
      </p:pic>
      <p:sp>
        <p:nvSpPr>
          <p:cNvPr id="5" name="Rectangle 4"/>
          <p:cNvSpPr/>
          <p:nvPr/>
        </p:nvSpPr>
        <p:spPr>
          <a:xfrm>
            <a:off x="457200" y="5410200"/>
            <a:ext cx="6477000" cy="892552"/>
          </a:xfrm>
          <a:prstGeom prst="rect">
            <a:avLst/>
          </a:prstGeom>
          <a:solidFill>
            <a:schemeClr val="tx2">
              <a:lumMod val="75000"/>
            </a:schemeClr>
          </a:solidFill>
          <a:ln>
            <a:solidFill>
              <a:schemeClr val="tx2">
                <a:lumMod val="75000"/>
              </a:schemeClr>
            </a:solidFill>
          </a:ln>
        </p:spPr>
        <p:txBody>
          <a:bodyPr wrap="square">
            <a:spAutoFit/>
          </a:bodyPr>
          <a:lstStyle/>
          <a:p>
            <a:pPr lvl="0" algn="ctr">
              <a:spcBef>
                <a:spcPct val="0"/>
              </a:spcBef>
              <a:defRPr/>
            </a:pPr>
            <a:endParaRPr lang="en-US" sz="800" b="1" dirty="0" smtClean="0">
              <a:solidFill>
                <a:schemeClr val="bg1"/>
              </a:solidFill>
              <a:latin typeface="Arial" pitchFamily="34" charset="0"/>
              <a:cs typeface="Arial" pitchFamily="34" charset="0"/>
            </a:endParaRPr>
          </a:p>
          <a:p>
            <a:pPr lvl="0" algn="ctr">
              <a:spcBef>
                <a:spcPct val="0"/>
              </a:spcBef>
              <a:defRPr/>
            </a:pPr>
            <a:r>
              <a:rPr lang="en-US" sz="3600" b="1" dirty="0" smtClean="0">
                <a:solidFill>
                  <a:schemeClr val="bg1"/>
                </a:solidFill>
                <a:latin typeface="Arial" pitchFamily="34" charset="0"/>
                <a:cs typeface="Arial" pitchFamily="34" charset="0"/>
              </a:rPr>
              <a:t>Workshop Leader’s Guide</a:t>
            </a:r>
            <a:endParaRPr lang="en-US" sz="3200" b="1" dirty="0" smtClean="0">
              <a:solidFill>
                <a:schemeClr val="bg1"/>
              </a:solidFill>
              <a:latin typeface="Arial" pitchFamily="34" charset="0"/>
              <a:cs typeface="Arial" pitchFamily="34" charset="0"/>
            </a:endParaRPr>
          </a:p>
          <a:p>
            <a:pPr algn="ctr">
              <a:spcBef>
                <a:spcPct val="0"/>
              </a:spcBef>
            </a:pPr>
            <a:endParaRPr lang="en-US" sz="800" b="1" dirty="0" smtClean="0">
              <a:solidFill>
                <a:schemeClr val="bg1"/>
              </a:solidFill>
              <a:latin typeface="Arial" pitchFamily="34" charset="0"/>
              <a:cs typeface="Arial"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Slide Number Placeholder 3"/>
          <p:cNvSpPr>
            <a:spLocks noGrp="1"/>
          </p:cNvSpPr>
          <p:nvPr>
            <p:ph type="sldNum" sz="quarter" idx="12"/>
          </p:nvPr>
        </p:nvSpPr>
        <p:spPr>
          <a:noFill/>
        </p:spPr>
        <p:txBody>
          <a:bodyPr/>
          <a:lstStyle/>
          <a:p>
            <a:fld id="{22993AFB-8646-4EBE-AD6A-5FB2C0730BF3}" type="slidenum">
              <a:rPr lang="en-US"/>
              <a:pPr/>
              <a:t>80</a:t>
            </a:fld>
            <a:endParaRPr lang="en-US"/>
          </a:p>
        </p:txBody>
      </p:sp>
      <p:grpSp>
        <p:nvGrpSpPr>
          <p:cNvPr id="2" name="Group 14"/>
          <p:cNvGrpSpPr>
            <a:grpSpLocks/>
          </p:cNvGrpSpPr>
          <p:nvPr/>
        </p:nvGrpSpPr>
        <p:grpSpPr bwMode="auto">
          <a:xfrm>
            <a:off x="533400" y="1143000"/>
            <a:ext cx="8153400" cy="5260975"/>
            <a:chOff x="432" y="720"/>
            <a:chExt cx="5136" cy="3314"/>
          </a:xfrm>
        </p:grpSpPr>
        <p:pic>
          <p:nvPicPr>
            <p:cNvPr id="56326" name="Picture 11" descr="PPT21D"/>
            <p:cNvPicPr>
              <a:picLocks noChangeAspect="1" noChangeArrowheads="1"/>
            </p:cNvPicPr>
            <p:nvPr/>
          </p:nvPicPr>
          <p:blipFill>
            <a:blip r:embed="rId3"/>
            <a:srcRect/>
            <a:stretch>
              <a:fillRect/>
            </a:stretch>
          </p:blipFill>
          <p:spPr bwMode="auto">
            <a:xfrm>
              <a:off x="432" y="720"/>
              <a:ext cx="2551" cy="3314"/>
            </a:xfrm>
            <a:prstGeom prst="rect">
              <a:avLst/>
            </a:prstGeom>
            <a:noFill/>
            <a:ln w="12700">
              <a:solidFill>
                <a:schemeClr val="bg2"/>
              </a:solidFill>
              <a:miter lim="800000"/>
              <a:headEnd/>
              <a:tailEnd/>
            </a:ln>
          </p:spPr>
        </p:pic>
        <p:pic>
          <p:nvPicPr>
            <p:cNvPr id="56327" name="Picture 13" descr="PPT222"/>
            <p:cNvPicPr>
              <a:picLocks noChangeAspect="1" noChangeArrowheads="1"/>
            </p:cNvPicPr>
            <p:nvPr/>
          </p:nvPicPr>
          <p:blipFill>
            <a:blip r:embed="rId4"/>
            <a:srcRect/>
            <a:stretch>
              <a:fillRect/>
            </a:stretch>
          </p:blipFill>
          <p:spPr bwMode="auto">
            <a:xfrm>
              <a:off x="3011" y="720"/>
              <a:ext cx="2557" cy="3312"/>
            </a:xfrm>
            <a:prstGeom prst="rect">
              <a:avLst/>
            </a:prstGeom>
            <a:noFill/>
            <a:ln w="12700">
              <a:solidFill>
                <a:schemeClr val="bg2"/>
              </a:solidFill>
              <a:miter lim="800000"/>
              <a:headEnd/>
              <a:tailEnd/>
            </a:ln>
          </p:spPr>
        </p:pic>
      </p:gr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Slide Number Placeholder 3"/>
          <p:cNvSpPr>
            <a:spLocks noGrp="1"/>
          </p:cNvSpPr>
          <p:nvPr>
            <p:ph type="sldNum" sz="quarter" idx="12"/>
          </p:nvPr>
        </p:nvSpPr>
        <p:spPr>
          <a:noFill/>
        </p:spPr>
        <p:txBody>
          <a:bodyPr/>
          <a:lstStyle/>
          <a:p>
            <a:fld id="{FA178C73-52FD-4F1D-97FA-DC569579F365}" type="slidenum">
              <a:rPr lang="en-US"/>
              <a:pPr/>
              <a:t>81</a:t>
            </a:fld>
            <a:endParaRPr lang="en-US"/>
          </a:p>
        </p:txBody>
      </p:sp>
      <p:sp>
        <p:nvSpPr>
          <p:cNvPr id="57349" name="Rectangle 3"/>
          <p:cNvSpPr>
            <a:spLocks noGrp="1" noChangeArrowheads="1"/>
          </p:cNvSpPr>
          <p:nvPr>
            <p:ph sz="quarter" idx="4294967295"/>
          </p:nvPr>
        </p:nvSpPr>
        <p:spPr>
          <a:xfrm>
            <a:off x="0" y="1905000"/>
            <a:ext cx="4189413" cy="2062163"/>
          </a:xfrm>
        </p:spPr>
        <p:txBody>
          <a:bodyPr/>
          <a:lstStyle/>
          <a:p>
            <a:pPr marL="0" indent="0" eaLnBrk="1" hangingPunct="1">
              <a:buFontTx/>
              <a:buNone/>
            </a:pPr>
            <a:r>
              <a:rPr lang="en-US" sz="2400" smtClean="0"/>
              <a:t>		</a:t>
            </a:r>
          </a:p>
        </p:txBody>
      </p:sp>
      <p:pic>
        <p:nvPicPr>
          <p:cNvPr id="57350" name="Picture 5"/>
          <p:cNvPicPr>
            <a:picLocks noChangeAspect="1" noChangeArrowheads="1"/>
          </p:cNvPicPr>
          <p:nvPr/>
        </p:nvPicPr>
        <p:blipFill>
          <a:blip r:embed="rId3"/>
          <a:srcRect/>
          <a:stretch>
            <a:fillRect/>
          </a:stretch>
        </p:blipFill>
        <p:spPr bwMode="auto">
          <a:xfrm>
            <a:off x="2209800" y="304800"/>
            <a:ext cx="4800600" cy="6120441"/>
          </a:xfrm>
          <a:prstGeom prst="rect">
            <a:avLst/>
          </a:prstGeom>
          <a:noFill/>
          <a:ln w="12700">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Slide Number Placeholder 3"/>
          <p:cNvSpPr>
            <a:spLocks noGrp="1"/>
          </p:cNvSpPr>
          <p:nvPr>
            <p:ph type="sldNum" sz="quarter" idx="12"/>
          </p:nvPr>
        </p:nvSpPr>
        <p:spPr>
          <a:noFill/>
        </p:spPr>
        <p:txBody>
          <a:bodyPr/>
          <a:lstStyle/>
          <a:p>
            <a:fld id="{3E3E1E45-51D9-4A29-9BA8-464FBD080EC9}" type="slidenum">
              <a:rPr lang="en-US"/>
              <a:pPr/>
              <a:t>82</a:t>
            </a:fld>
            <a:endParaRPr lang="en-US" dirty="0"/>
          </a:p>
        </p:txBody>
      </p:sp>
      <p:pic>
        <p:nvPicPr>
          <p:cNvPr id="58373" name="Picture 9"/>
          <p:cNvPicPr>
            <a:picLocks noChangeArrowheads="1"/>
          </p:cNvPicPr>
          <p:nvPr/>
        </p:nvPicPr>
        <p:blipFill>
          <a:blip r:embed="rId3"/>
          <a:srcRect l="1666" r="1666" b="1334"/>
          <a:stretch>
            <a:fillRect/>
          </a:stretch>
        </p:blipFill>
        <p:spPr bwMode="auto">
          <a:xfrm>
            <a:off x="2057400" y="381000"/>
            <a:ext cx="4987925" cy="6018213"/>
          </a:xfrm>
          <a:prstGeom prst="rect">
            <a:avLst/>
          </a:prstGeom>
          <a:noFill/>
          <a:ln w="12700">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3" name="Rectangle 3"/>
          <p:cNvSpPr>
            <a:spLocks noGrp="1" noChangeArrowheads="1"/>
          </p:cNvSpPr>
          <p:nvPr>
            <p:ph type="body" idx="1"/>
          </p:nvPr>
        </p:nvSpPr>
        <p:spPr>
          <a:xfrm>
            <a:off x="838200" y="1600200"/>
            <a:ext cx="7772400" cy="4572000"/>
          </a:xfrm>
        </p:spPr>
        <p:txBody>
          <a:bodyPr>
            <a:noAutofit/>
          </a:bodyPr>
          <a:lstStyle/>
          <a:p>
            <a:pPr>
              <a:spcBef>
                <a:spcPts val="0"/>
              </a:spcBef>
            </a:pPr>
            <a:r>
              <a:rPr lang="en-US" sz="2000" b="1" dirty="0">
                <a:latin typeface="Arial" pitchFamily="34" charset="0"/>
                <a:cs typeface="Arial" pitchFamily="34" charset="0"/>
                <a:sym typeface="Symbol" pitchFamily="18" charset="2"/>
              </a:rPr>
              <a:t>Savings accounts:</a:t>
            </a:r>
            <a:r>
              <a:rPr lang="en-US" sz="2000" dirty="0">
                <a:latin typeface="Arial" pitchFamily="34" charset="0"/>
                <a:cs typeface="Arial" pitchFamily="34" charset="0"/>
                <a:sym typeface="Symbol" pitchFamily="18" charset="2"/>
              </a:rPr>
              <a:t> </a:t>
            </a:r>
          </a:p>
          <a:p>
            <a:pPr>
              <a:spcBef>
                <a:spcPts val="0"/>
              </a:spcBef>
              <a:buFontTx/>
              <a:buNone/>
            </a:pPr>
            <a:r>
              <a:rPr lang="en-US" sz="2000" dirty="0">
                <a:latin typeface="Arial" pitchFamily="34" charset="0"/>
                <a:cs typeface="Arial" pitchFamily="34" charset="0"/>
                <a:sym typeface="Symbol" pitchFamily="18" charset="2"/>
              </a:rPr>
              <a:t>	provide a small but steady return.</a:t>
            </a:r>
          </a:p>
          <a:p>
            <a:pPr>
              <a:spcBef>
                <a:spcPts val="0"/>
              </a:spcBef>
            </a:pPr>
            <a:endParaRPr lang="en-US" sz="1200" dirty="0">
              <a:latin typeface="Arial" pitchFamily="34" charset="0"/>
              <a:cs typeface="Arial" pitchFamily="34" charset="0"/>
              <a:sym typeface="Symbol" pitchFamily="18" charset="2"/>
            </a:endParaRPr>
          </a:p>
          <a:p>
            <a:pPr>
              <a:spcBef>
                <a:spcPts val="0"/>
              </a:spcBef>
            </a:pPr>
            <a:r>
              <a:rPr lang="en-US" sz="2000" b="1" dirty="0">
                <a:latin typeface="Arial" pitchFamily="34" charset="0"/>
                <a:cs typeface="Arial" pitchFamily="34" charset="0"/>
                <a:sym typeface="Symbol" pitchFamily="18" charset="2"/>
              </a:rPr>
              <a:t>Certificates of deposit:</a:t>
            </a:r>
            <a:r>
              <a:rPr lang="en-US" sz="2000" dirty="0">
                <a:latin typeface="Arial" pitchFamily="34" charset="0"/>
                <a:cs typeface="Arial" pitchFamily="34" charset="0"/>
                <a:sym typeface="Symbol" pitchFamily="18" charset="2"/>
              </a:rPr>
              <a:t> </a:t>
            </a:r>
          </a:p>
          <a:p>
            <a:pPr>
              <a:spcBef>
                <a:spcPts val="0"/>
              </a:spcBef>
              <a:buFontTx/>
              <a:buNone/>
            </a:pPr>
            <a:r>
              <a:rPr lang="en-US" sz="2000" dirty="0">
                <a:latin typeface="Arial" pitchFamily="34" charset="0"/>
                <a:cs typeface="Arial" pitchFamily="34" charset="0"/>
                <a:sym typeface="Symbol" pitchFamily="18" charset="2"/>
              </a:rPr>
              <a:t>	very safe, but instant access carries a penalty.</a:t>
            </a:r>
          </a:p>
          <a:p>
            <a:pPr>
              <a:spcBef>
                <a:spcPts val="0"/>
              </a:spcBef>
            </a:pPr>
            <a:endParaRPr lang="en-US" sz="1200" dirty="0">
              <a:latin typeface="Arial" pitchFamily="34" charset="0"/>
              <a:cs typeface="Arial" pitchFamily="34" charset="0"/>
              <a:sym typeface="Symbol" pitchFamily="18" charset="2"/>
            </a:endParaRPr>
          </a:p>
          <a:p>
            <a:pPr>
              <a:spcBef>
                <a:spcPts val="0"/>
              </a:spcBef>
            </a:pPr>
            <a:r>
              <a:rPr lang="en-US" sz="2000" b="1" dirty="0">
                <a:latin typeface="Arial" pitchFamily="34" charset="0"/>
                <a:cs typeface="Arial" pitchFamily="34" charset="0"/>
                <a:sym typeface="Symbol" pitchFamily="18" charset="2"/>
              </a:rPr>
              <a:t>Bonds:</a:t>
            </a:r>
            <a:r>
              <a:rPr lang="en-US" sz="2000" dirty="0">
                <a:latin typeface="Arial" pitchFamily="34" charset="0"/>
                <a:cs typeface="Arial" pitchFamily="34" charset="0"/>
                <a:sym typeface="Symbol" pitchFamily="18" charset="2"/>
              </a:rPr>
              <a:t> </a:t>
            </a:r>
          </a:p>
          <a:p>
            <a:pPr>
              <a:spcBef>
                <a:spcPts val="0"/>
              </a:spcBef>
              <a:buFontTx/>
              <a:buNone/>
            </a:pPr>
            <a:r>
              <a:rPr lang="en-US" sz="2000" dirty="0">
                <a:latin typeface="Arial" pitchFamily="34" charset="0"/>
                <a:cs typeface="Arial" pitchFamily="34" charset="0"/>
                <a:sym typeface="Symbol" pitchFamily="18" charset="2"/>
              </a:rPr>
              <a:t>	lending money to a corporation or government, with a promise of higher returns than those offered by bank savings accounts and CDs.</a:t>
            </a:r>
          </a:p>
          <a:p>
            <a:pPr>
              <a:spcBef>
                <a:spcPts val="0"/>
              </a:spcBef>
            </a:pPr>
            <a:endParaRPr lang="en-US" sz="1200" dirty="0">
              <a:latin typeface="Arial" pitchFamily="34" charset="0"/>
              <a:cs typeface="Arial" pitchFamily="34" charset="0"/>
              <a:sym typeface="Symbol" pitchFamily="18" charset="2"/>
            </a:endParaRPr>
          </a:p>
          <a:p>
            <a:pPr>
              <a:spcBef>
                <a:spcPts val="0"/>
              </a:spcBef>
            </a:pPr>
            <a:r>
              <a:rPr lang="en-US" sz="2000" b="1" dirty="0">
                <a:latin typeface="Arial" pitchFamily="34" charset="0"/>
                <a:cs typeface="Arial" pitchFamily="34" charset="0"/>
                <a:sym typeface="Symbol" pitchFamily="18" charset="2"/>
              </a:rPr>
              <a:t>Stocks:</a:t>
            </a:r>
            <a:endParaRPr lang="en-US" sz="2000" dirty="0">
              <a:latin typeface="Arial" pitchFamily="34" charset="0"/>
              <a:cs typeface="Arial" pitchFamily="34" charset="0"/>
              <a:sym typeface="Symbol" pitchFamily="18" charset="2"/>
            </a:endParaRPr>
          </a:p>
          <a:p>
            <a:pPr>
              <a:spcBef>
                <a:spcPts val="0"/>
              </a:spcBef>
              <a:buFontTx/>
              <a:buNone/>
            </a:pPr>
            <a:r>
              <a:rPr lang="en-US" sz="2000" dirty="0">
                <a:latin typeface="Arial" pitchFamily="34" charset="0"/>
                <a:cs typeface="Arial" pitchFamily="34" charset="0"/>
                <a:sym typeface="Symbol" pitchFamily="18" charset="2"/>
              </a:rPr>
              <a:t>	part ownership in a company, offering higher risks and, potentially, higher returns than some other investments.</a:t>
            </a:r>
          </a:p>
          <a:p>
            <a:pPr>
              <a:spcBef>
                <a:spcPts val="0"/>
              </a:spcBef>
            </a:pPr>
            <a:endParaRPr lang="en-US" sz="1200" dirty="0">
              <a:latin typeface="Arial" pitchFamily="34" charset="0"/>
              <a:cs typeface="Arial" pitchFamily="34" charset="0"/>
              <a:sym typeface="Symbol" pitchFamily="18" charset="2"/>
            </a:endParaRPr>
          </a:p>
          <a:p>
            <a:pPr>
              <a:spcBef>
                <a:spcPts val="0"/>
              </a:spcBef>
            </a:pPr>
            <a:r>
              <a:rPr lang="en-US" sz="2000" b="1" dirty="0">
                <a:latin typeface="Arial" pitchFamily="34" charset="0"/>
                <a:cs typeface="Arial" pitchFamily="34" charset="0"/>
                <a:sym typeface="Symbol" pitchFamily="18" charset="2"/>
              </a:rPr>
              <a:t>Real estate:</a:t>
            </a:r>
            <a:r>
              <a:rPr lang="en-US" sz="2000" dirty="0">
                <a:latin typeface="Arial" pitchFamily="34" charset="0"/>
                <a:cs typeface="Arial" pitchFamily="34" charset="0"/>
                <a:sym typeface="Symbol" pitchFamily="18" charset="2"/>
              </a:rPr>
              <a:t> </a:t>
            </a:r>
          </a:p>
          <a:p>
            <a:pPr>
              <a:spcBef>
                <a:spcPts val="0"/>
              </a:spcBef>
              <a:buFontTx/>
              <a:buNone/>
            </a:pPr>
            <a:r>
              <a:rPr lang="en-US" sz="2000" dirty="0">
                <a:latin typeface="Arial" pitchFamily="34" charset="0"/>
                <a:cs typeface="Arial" pitchFamily="34" charset="0"/>
                <a:sym typeface="Symbol" pitchFamily="18" charset="2"/>
              </a:rPr>
              <a:t>	the risks and benefits of being a landlord.</a:t>
            </a:r>
          </a:p>
        </p:txBody>
      </p:sp>
      <p:sp>
        <p:nvSpPr>
          <p:cNvPr id="7" name="Rectangle 2"/>
          <p:cNvSpPr txBox="1">
            <a:spLocks noChangeArrowheads="1"/>
          </p:cNvSpPr>
          <p:nvPr/>
        </p:nvSpPr>
        <p:spPr>
          <a:xfrm>
            <a:off x="533400" y="274638"/>
            <a:ext cx="81534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Forms of Saving and Investing: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Benefits</a:t>
            </a:r>
            <a:r>
              <a:rPr kumimoji="0" lang="en-US" sz="2800" b="1" i="0" u="none" strike="noStrike" kern="1200" cap="none" spc="0" normalizeH="0" noProof="0" dirty="0" smtClean="0">
                <a:ln>
                  <a:noFill/>
                </a:ln>
                <a:solidFill>
                  <a:schemeClr val="tx2"/>
                </a:solidFill>
                <a:effectLst/>
                <a:uLnTx/>
                <a:uFillTx/>
                <a:latin typeface="Arial" pitchFamily="34" charset="0"/>
                <a:ea typeface="+mj-ea"/>
                <a:cs typeface="Arial" pitchFamily="34" charset="0"/>
              </a:rPr>
              <a:t> and Costs</a:t>
            </a:r>
            <a:endParaRPr kumimoji="0" lang="en-US" sz="28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48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48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648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7648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7648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7648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6078" name="Diagram 30"/>
          <p:cNvGraphicFramePr>
            <a:graphicFrameLocks/>
          </p:cNvGraphicFramePr>
          <p:nvPr>
            <p:ph idx="1"/>
          </p:nvPr>
        </p:nvGraphicFramePr>
        <p:xfrm>
          <a:off x="-2895600" y="685800"/>
          <a:ext cx="16306800" cy="5562600"/>
        </p:xfrm>
        <a:graphic>
          <a:graphicData uri="http://schemas.openxmlformats.org/drawingml/2006/compatibility">
            <com:legacyDrawing xmlns:com="http://schemas.openxmlformats.org/drawingml/2006/compatibility" spid="_x0000_s219138"/>
          </a:graphicData>
        </a:graphic>
      </p:graphicFrame>
      <p:sp>
        <p:nvSpPr>
          <p:cNvPr id="386086" name="Rectangle 38"/>
          <p:cNvSpPr>
            <a:spLocks noGrp="1" noChangeArrowheads="1"/>
          </p:cNvSpPr>
          <p:nvPr>
            <p:ph type="title"/>
          </p:nvPr>
        </p:nvSpPr>
        <p:spPr>
          <a:xfrm>
            <a:off x="609600" y="762000"/>
            <a:ext cx="8534400" cy="762000"/>
          </a:xfrm>
          <a:noFill/>
          <a:ln/>
        </p:spPr>
        <p:txBody>
          <a:bodyPr>
            <a:normAutofit fontScale="90000"/>
          </a:bodyPr>
          <a:lstStyle/>
          <a:p>
            <a:pPr eaLnBrk="0" hangingPunct="0"/>
            <a:r>
              <a:rPr lang="en-US" sz="3200" dirty="0"/>
              <a:t/>
            </a:r>
            <a:br>
              <a:rPr lang="en-US" sz="3200" dirty="0"/>
            </a:br>
            <a:r>
              <a:rPr lang="en-US" sz="4400" b="1" dirty="0">
                <a:latin typeface="Arial" pitchFamily="34" charset="0"/>
                <a:cs typeface="Arial" pitchFamily="34" charset="0"/>
              </a:rPr>
              <a:t>Risk Pyramid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685800" y="274638"/>
            <a:ext cx="8001000" cy="1477962"/>
          </a:xfrm>
        </p:spPr>
        <p:txBody>
          <a:bodyPr>
            <a:noAutofit/>
          </a:bodyPr>
          <a:lstStyle/>
          <a:p>
            <a:pPr lvl="0">
              <a:defRPr/>
            </a:pPr>
            <a:r>
              <a:rPr lang="en-US" sz="3200" b="1" dirty="0" smtClean="0">
                <a:latin typeface="Arial" pitchFamily="34" charset="0"/>
                <a:cs typeface="Arial" pitchFamily="34" charset="0"/>
              </a:rPr>
              <a:t>Video 5 </a:t>
            </a:r>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Activity – Trade-Off </a:t>
            </a:r>
            <a:r>
              <a:rPr lang="en-US" sz="2800" b="1" dirty="0">
                <a:latin typeface="Arial" pitchFamily="34" charset="0"/>
                <a:cs typeface="Arial" pitchFamily="34" charset="0"/>
              </a:rPr>
              <a:t>Between Risk and </a:t>
            </a:r>
            <a:r>
              <a:rPr lang="en-US" sz="2800" b="1" dirty="0" smtClean="0">
                <a:latin typeface="Arial" pitchFamily="34" charset="0"/>
                <a:cs typeface="Arial" pitchFamily="34" charset="0"/>
              </a:rPr>
              <a:t>Return</a:t>
            </a:r>
            <a:br>
              <a:rPr lang="en-US" sz="2800" b="1" dirty="0" smtClean="0">
                <a:latin typeface="Arial" pitchFamily="34" charset="0"/>
                <a:cs typeface="Arial" pitchFamily="34" charset="0"/>
              </a:rPr>
            </a:br>
            <a:r>
              <a:rPr lang="en-US" sz="2400" b="1" dirty="0" smtClean="0">
                <a:latin typeface="Arial" pitchFamily="34" charset="0"/>
                <a:cs typeface="Arial" pitchFamily="34" charset="0"/>
              </a:rPr>
              <a:t>(Learning, Earning, and Investing)</a:t>
            </a:r>
            <a:endParaRPr lang="en-US" sz="2400" b="1" dirty="0">
              <a:latin typeface="Arial" pitchFamily="34" charset="0"/>
              <a:cs typeface="Arial" pitchFamily="34" charset="0"/>
            </a:endParaRPr>
          </a:p>
        </p:txBody>
      </p:sp>
      <p:sp>
        <p:nvSpPr>
          <p:cNvPr id="314371" name="Rectangle 3"/>
          <p:cNvSpPr>
            <a:spLocks noGrp="1" noChangeArrowheads="1"/>
          </p:cNvSpPr>
          <p:nvPr>
            <p:ph type="body" idx="1"/>
          </p:nvPr>
        </p:nvSpPr>
        <p:spPr>
          <a:xfrm>
            <a:off x="762000" y="2057400"/>
            <a:ext cx="7772400" cy="4572000"/>
          </a:xfrm>
        </p:spPr>
        <p:txBody>
          <a:bodyPr/>
          <a:lstStyle/>
          <a:p>
            <a:pPr>
              <a:buFontTx/>
              <a:buNone/>
            </a:pPr>
            <a:r>
              <a:rPr lang="en-US" dirty="0">
                <a:latin typeface="Arial" pitchFamily="34" charset="0"/>
                <a:cs typeface="Arial" pitchFamily="34" charset="0"/>
              </a:rPr>
              <a:t>Floor Markers:</a:t>
            </a:r>
          </a:p>
          <a:p>
            <a:endParaRPr lang="en-US" sz="1400" dirty="0">
              <a:latin typeface="Arial" pitchFamily="34" charset="0"/>
              <a:cs typeface="Arial" pitchFamily="34" charset="0"/>
            </a:endParaRPr>
          </a:p>
          <a:p>
            <a:pPr lvl="1"/>
            <a:r>
              <a:rPr lang="en-US" dirty="0">
                <a:latin typeface="Arial" pitchFamily="34" charset="0"/>
                <a:cs typeface="Arial" pitchFamily="34" charset="0"/>
              </a:rPr>
              <a:t>Mattress</a:t>
            </a:r>
          </a:p>
          <a:p>
            <a:pPr lvl="1"/>
            <a:r>
              <a:rPr lang="en-US" dirty="0">
                <a:latin typeface="Arial" pitchFamily="34" charset="0"/>
                <a:cs typeface="Arial" pitchFamily="34" charset="0"/>
              </a:rPr>
              <a:t>Savings Accounts</a:t>
            </a:r>
          </a:p>
          <a:p>
            <a:pPr lvl="1"/>
            <a:r>
              <a:rPr lang="en-US" dirty="0">
                <a:latin typeface="Arial" pitchFamily="34" charset="0"/>
                <a:cs typeface="Arial" pitchFamily="34" charset="0"/>
              </a:rPr>
              <a:t>CDs</a:t>
            </a:r>
          </a:p>
          <a:p>
            <a:pPr lvl="1"/>
            <a:r>
              <a:rPr lang="en-US" dirty="0">
                <a:latin typeface="Arial" pitchFamily="34" charset="0"/>
                <a:cs typeface="Arial" pitchFamily="34" charset="0"/>
              </a:rPr>
              <a:t>Bonds</a:t>
            </a:r>
          </a:p>
          <a:p>
            <a:pPr lvl="1"/>
            <a:r>
              <a:rPr lang="en-US" dirty="0">
                <a:latin typeface="Arial" pitchFamily="34" charset="0"/>
                <a:cs typeface="Arial" pitchFamily="34" charset="0"/>
              </a:rPr>
              <a:t>Stocks</a:t>
            </a:r>
          </a:p>
          <a:p>
            <a:pPr lvl="1"/>
            <a:r>
              <a:rPr lang="en-US" dirty="0">
                <a:latin typeface="Arial" pitchFamily="34" charset="0"/>
                <a:cs typeface="Arial" pitchFamily="34" charset="0"/>
              </a:rPr>
              <a:t>Mutual Funds</a:t>
            </a:r>
          </a:p>
          <a:p>
            <a:pPr lvl="1"/>
            <a:r>
              <a:rPr lang="en-US" dirty="0">
                <a:latin typeface="Arial" pitchFamily="34" charset="0"/>
                <a:cs typeface="Arial" pitchFamily="34" charset="0"/>
              </a:rPr>
              <a:t>Real Estate</a:t>
            </a:r>
          </a:p>
          <a:p>
            <a:pPr lvl="1">
              <a:lnSpc>
                <a:spcPct val="90000"/>
              </a:lnSpc>
              <a:buFontTx/>
              <a:buNone/>
            </a:pPr>
            <a:endParaRPr lang="en-US" dirty="0"/>
          </a:p>
        </p:txBody>
      </p:sp>
      <p:pic>
        <p:nvPicPr>
          <p:cNvPr id="314373" name="Picture 5" descr="7514253"/>
          <p:cNvPicPr>
            <a:picLocks noChangeAspect="1" noChangeArrowheads="1"/>
          </p:cNvPicPr>
          <p:nvPr/>
        </p:nvPicPr>
        <p:blipFill>
          <a:blip r:embed="rId3"/>
          <a:srcRect/>
          <a:stretch>
            <a:fillRect/>
          </a:stretch>
        </p:blipFill>
        <p:spPr bwMode="auto">
          <a:xfrm>
            <a:off x="4572000" y="2743200"/>
            <a:ext cx="3638550" cy="2308225"/>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304800" y="533400"/>
            <a:ext cx="8839200" cy="762000"/>
          </a:xfrm>
        </p:spPr>
        <p:txBody>
          <a:bodyPr>
            <a:normAutofit fontScale="90000"/>
          </a:bodyPr>
          <a:lstStyle/>
          <a:p>
            <a:r>
              <a:rPr lang="en-US" dirty="0"/>
              <a:t/>
            </a:r>
            <a:br>
              <a:rPr lang="en-US" dirty="0"/>
            </a:br>
            <a:r>
              <a:rPr lang="en-US" sz="3600" b="1" dirty="0">
                <a:latin typeface="Arial" pitchFamily="34" charset="0"/>
                <a:cs typeface="Arial" pitchFamily="34" charset="0"/>
              </a:rPr>
              <a:t>Investment Situations: </a:t>
            </a: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100" b="1" dirty="0" smtClean="0">
                <a:latin typeface="Arial" pitchFamily="34" charset="0"/>
                <a:cs typeface="Arial" pitchFamily="34" charset="0"/>
              </a:rPr>
              <a:t>Which </a:t>
            </a:r>
            <a:r>
              <a:rPr lang="en-US" sz="3100" b="1" dirty="0">
                <a:latin typeface="Arial" pitchFamily="34" charset="0"/>
                <a:cs typeface="Arial" pitchFamily="34" charset="0"/>
              </a:rPr>
              <a:t>Form Will You Choose?</a:t>
            </a:r>
          </a:p>
        </p:txBody>
      </p:sp>
      <p:sp>
        <p:nvSpPr>
          <p:cNvPr id="277507" name="Rectangle 3"/>
          <p:cNvSpPr>
            <a:spLocks noGrp="1" noChangeArrowheads="1"/>
          </p:cNvSpPr>
          <p:nvPr>
            <p:ph type="body" idx="1"/>
          </p:nvPr>
        </p:nvSpPr>
        <p:spPr>
          <a:xfrm>
            <a:off x="838200" y="1600200"/>
            <a:ext cx="7772400" cy="4572000"/>
          </a:xfrm>
        </p:spPr>
        <p:txBody>
          <a:bodyPr>
            <a:noAutofit/>
          </a:bodyPr>
          <a:lstStyle/>
          <a:p>
            <a:pPr>
              <a:spcBef>
                <a:spcPts val="0"/>
              </a:spcBef>
              <a:spcAft>
                <a:spcPts val="1800"/>
              </a:spcAft>
            </a:pPr>
            <a:r>
              <a:rPr lang="en-US" sz="2400" dirty="0">
                <a:latin typeface="Arial" pitchFamily="34" charset="0"/>
                <a:cs typeface="Arial" pitchFamily="34" charset="0"/>
                <a:sym typeface="Symbol" pitchFamily="18" charset="2"/>
              </a:rPr>
              <a:t>You have $5,000 to invest. No other information is available</a:t>
            </a:r>
            <a:r>
              <a:rPr lang="en-US" sz="2400" dirty="0" smtClean="0">
                <a:latin typeface="Arial" pitchFamily="34" charset="0"/>
                <a:cs typeface="Arial" pitchFamily="34" charset="0"/>
                <a:sym typeface="Symbol" pitchFamily="18" charset="2"/>
              </a:rPr>
              <a:t>.</a:t>
            </a:r>
            <a:endParaRPr lang="en-US" sz="2400" dirty="0">
              <a:latin typeface="Arial" pitchFamily="34" charset="0"/>
              <a:cs typeface="Arial" pitchFamily="34" charset="0"/>
              <a:sym typeface="Symbol" pitchFamily="18" charset="2"/>
            </a:endParaRPr>
          </a:p>
          <a:p>
            <a:pPr>
              <a:spcBef>
                <a:spcPts val="0"/>
              </a:spcBef>
              <a:spcAft>
                <a:spcPts val="1800"/>
              </a:spcAft>
            </a:pPr>
            <a:r>
              <a:rPr lang="en-US" sz="2400" dirty="0">
                <a:latin typeface="Arial" pitchFamily="34" charset="0"/>
                <a:cs typeface="Arial" pitchFamily="34" charset="0"/>
                <a:sym typeface="Symbol" pitchFamily="18" charset="2"/>
              </a:rPr>
              <a:t>You have $4,000 that you’ll need six months from now</a:t>
            </a:r>
            <a:r>
              <a:rPr lang="en-US" sz="2400" dirty="0" smtClean="0">
                <a:latin typeface="Arial" pitchFamily="34" charset="0"/>
                <a:cs typeface="Arial" pitchFamily="34" charset="0"/>
                <a:sym typeface="Symbol" pitchFamily="18" charset="2"/>
              </a:rPr>
              <a:t>.</a:t>
            </a:r>
            <a:endParaRPr lang="en-US" sz="2400" dirty="0">
              <a:latin typeface="Arial" pitchFamily="34" charset="0"/>
              <a:cs typeface="Arial" pitchFamily="34" charset="0"/>
              <a:sym typeface="Symbol" pitchFamily="18" charset="2"/>
            </a:endParaRPr>
          </a:p>
          <a:p>
            <a:pPr>
              <a:spcBef>
                <a:spcPts val="0"/>
              </a:spcBef>
              <a:spcAft>
                <a:spcPts val="1800"/>
              </a:spcAft>
            </a:pPr>
            <a:r>
              <a:rPr lang="en-US" sz="2400" dirty="0">
                <a:latin typeface="Arial" pitchFamily="34" charset="0"/>
                <a:cs typeface="Arial" pitchFamily="34" charset="0"/>
                <a:sym typeface="Symbol" pitchFamily="18" charset="2"/>
              </a:rPr>
              <a:t>You inherited $10,000 from your great-aunt; she has suggested that you save it for use in your old age</a:t>
            </a:r>
            <a:r>
              <a:rPr lang="en-US" sz="2400" dirty="0" smtClean="0">
                <a:latin typeface="Arial" pitchFamily="34" charset="0"/>
                <a:cs typeface="Arial" pitchFamily="34" charset="0"/>
                <a:sym typeface="Symbol" pitchFamily="18" charset="2"/>
              </a:rPr>
              <a:t>.</a:t>
            </a:r>
            <a:endParaRPr lang="en-US" sz="2400" dirty="0">
              <a:latin typeface="Arial" pitchFamily="34" charset="0"/>
              <a:cs typeface="Arial" pitchFamily="34" charset="0"/>
              <a:sym typeface="Symbol" pitchFamily="18" charset="2"/>
            </a:endParaRPr>
          </a:p>
          <a:p>
            <a:pPr>
              <a:spcBef>
                <a:spcPts val="0"/>
              </a:spcBef>
              <a:spcAft>
                <a:spcPts val="1800"/>
              </a:spcAft>
            </a:pPr>
            <a:r>
              <a:rPr lang="en-US" sz="2400" dirty="0">
                <a:latin typeface="Arial" pitchFamily="34" charset="0"/>
                <a:cs typeface="Arial" pitchFamily="34" charset="0"/>
                <a:sym typeface="Symbol" pitchFamily="18" charset="2"/>
              </a:rPr>
              <a:t>You are just starting a career and can save $50 per month for retirement</a:t>
            </a:r>
            <a:r>
              <a:rPr lang="en-US" sz="2400" dirty="0" smtClean="0">
                <a:latin typeface="Arial" pitchFamily="34" charset="0"/>
                <a:cs typeface="Arial" pitchFamily="34" charset="0"/>
                <a:sym typeface="Symbol" pitchFamily="18" charset="2"/>
              </a:rPr>
              <a:t>.</a:t>
            </a:r>
            <a:endParaRPr lang="en-US" sz="2400" dirty="0">
              <a:latin typeface="Arial" pitchFamily="34" charset="0"/>
              <a:cs typeface="Arial" pitchFamily="34" charset="0"/>
              <a:sym typeface="Symbol" pitchFamily="18" charset="2"/>
            </a:endParaRPr>
          </a:p>
          <a:p>
            <a:pPr>
              <a:spcBef>
                <a:spcPts val="0"/>
              </a:spcBef>
              <a:spcAft>
                <a:spcPts val="1800"/>
              </a:spcAft>
            </a:pPr>
            <a:r>
              <a:rPr lang="en-US" sz="2400" dirty="0">
                <a:latin typeface="Arial" pitchFamily="34" charset="0"/>
                <a:cs typeface="Arial" pitchFamily="34" charset="0"/>
                <a:sym typeface="Symbol" pitchFamily="18" charset="2"/>
              </a:rPr>
              <a:t>A new baby arrives, and Mom and Dad plan to save $100 a month for the child’s college education.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7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7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7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7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7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Slide Number Placeholder 3"/>
          <p:cNvSpPr>
            <a:spLocks noGrp="1"/>
          </p:cNvSpPr>
          <p:nvPr>
            <p:ph type="sldNum" sz="quarter" idx="12"/>
          </p:nvPr>
        </p:nvSpPr>
        <p:spPr>
          <a:noFill/>
        </p:spPr>
        <p:txBody>
          <a:bodyPr/>
          <a:lstStyle/>
          <a:p>
            <a:fld id="{BF9B1960-78D6-4FAC-B7EC-8B6C38166FE3}" type="slidenum">
              <a:rPr lang="en-US"/>
              <a:pPr/>
              <a:t>87</a:t>
            </a:fld>
            <a:endParaRPr lang="en-US"/>
          </a:p>
        </p:txBody>
      </p:sp>
      <p:pic>
        <p:nvPicPr>
          <p:cNvPr id="59397" name="Picture 3" descr="backplate"/>
          <p:cNvPicPr>
            <a:picLocks noChangeAspect="1" noChangeArrowheads="1"/>
          </p:cNvPicPr>
          <p:nvPr/>
        </p:nvPicPr>
        <p:blipFill>
          <a:blip r:embed="rId3"/>
          <a:srcRect/>
          <a:stretch>
            <a:fillRect/>
          </a:stretch>
        </p:blipFill>
        <p:spPr bwMode="auto">
          <a:xfrm>
            <a:off x="1524000" y="1371600"/>
            <a:ext cx="6096000"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152400"/>
            <a:ext cx="5638800" cy="1143000"/>
          </a:xfrm>
        </p:spPr>
        <p:txBody>
          <a:bodyPr>
            <a:normAutofit/>
          </a:bodyPr>
          <a:lstStyle/>
          <a:p>
            <a:pPr eaLnBrk="1" hangingPunct="1"/>
            <a:r>
              <a:rPr lang="en-US" sz="3600" b="1" dirty="0" smtClean="0">
                <a:latin typeface="Arial" pitchFamily="34" charset="0"/>
                <a:cs typeface="Arial" pitchFamily="34" charset="0"/>
              </a:rPr>
              <a:t>Other Resources</a:t>
            </a:r>
          </a:p>
        </p:txBody>
      </p:sp>
      <p:sp>
        <p:nvSpPr>
          <p:cNvPr id="156675" name="Rectangle 3"/>
          <p:cNvSpPr>
            <a:spLocks noGrp="1" noChangeArrowheads="1"/>
          </p:cNvSpPr>
          <p:nvPr>
            <p:ph type="body" idx="1"/>
          </p:nvPr>
        </p:nvSpPr>
        <p:spPr>
          <a:xfrm>
            <a:off x="228600" y="1752600"/>
            <a:ext cx="6705600" cy="4114800"/>
          </a:xfrm>
        </p:spPr>
        <p:txBody>
          <a:bodyPr/>
          <a:lstStyle/>
          <a:p>
            <a:pPr algn="ctr" eaLnBrk="1" hangingPunct="1">
              <a:buFont typeface="Wingdings" pitchFamily="2" charset="2"/>
              <a:buNone/>
            </a:pPr>
            <a:r>
              <a:rPr lang="en-US" sz="2400" dirty="0" smtClean="0">
                <a:latin typeface="Arial" pitchFamily="34" charset="0"/>
                <a:cs typeface="Arial" pitchFamily="34" charset="0"/>
              </a:rPr>
              <a:t>University of Illinois Extension </a:t>
            </a:r>
          </a:p>
          <a:p>
            <a:pPr algn="ctr" eaLnBrk="1" hangingPunct="1">
              <a:buFont typeface="Wingdings" pitchFamily="2" charset="2"/>
              <a:buNone/>
            </a:pPr>
            <a:r>
              <a:rPr lang="en-US" sz="2400" dirty="0" smtClean="0">
                <a:latin typeface="Arial" pitchFamily="34" charset="0"/>
                <a:cs typeface="Arial" pitchFamily="34" charset="0"/>
              </a:rPr>
              <a:t>Consumer and Family Economics </a:t>
            </a:r>
          </a:p>
          <a:p>
            <a:pPr algn="ctr" eaLnBrk="1" hangingPunct="1">
              <a:buFont typeface="Wingdings" pitchFamily="2" charset="2"/>
              <a:buNone/>
            </a:pPr>
            <a:r>
              <a:rPr lang="en-US" sz="2400" dirty="0" smtClean="0">
                <a:latin typeface="Arial" pitchFamily="34" charset="0"/>
                <a:cs typeface="Arial" pitchFamily="34" charset="0"/>
                <a:hlinkClick r:id="rId3"/>
              </a:rPr>
              <a:t>www.ace.uiuc.edu/cfe</a:t>
            </a:r>
            <a:endParaRPr lang="en-US" sz="2400" dirty="0" smtClean="0">
              <a:latin typeface="Arial" pitchFamily="34" charset="0"/>
              <a:cs typeface="Arial" pitchFamily="34" charset="0"/>
            </a:endParaRPr>
          </a:p>
          <a:p>
            <a:pPr algn="ctr" eaLnBrk="1" hangingPunct="1">
              <a:buFont typeface="Wingdings" pitchFamily="2" charset="2"/>
              <a:buNone/>
            </a:pPr>
            <a:endParaRPr lang="en-US" sz="2000" dirty="0" smtClean="0">
              <a:latin typeface="Arial" pitchFamily="34" charset="0"/>
              <a:cs typeface="Arial" pitchFamily="34" charset="0"/>
            </a:endParaRPr>
          </a:p>
          <a:p>
            <a:pPr algn="ctr" eaLnBrk="1" hangingPunct="1">
              <a:buFont typeface="Wingdings" pitchFamily="2" charset="2"/>
              <a:buNone/>
            </a:pPr>
            <a:r>
              <a:rPr lang="en-US" sz="2400" dirty="0" smtClean="0">
                <a:latin typeface="Arial" pitchFamily="34" charset="0"/>
                <a:cs typeface="Arial" pitchFamily="34" charset="0"/>
              </a:rPr>
              <a:t>National Council on Economic Education</a:t>
            </a:r>
          </a:p>
          <a:p>
            <a:pPr algn="ctr" eaLnBrk="1" hangingPunct="1">
              <a:buFont typeface="Wingdings" pitchFamily="2" charset="2"/>
              <a:buNone/>
            </a:pPr>
            <a:r>
              <a:rPr lang="en-US" sz="2400" dirty="0" smtClean="0">
                <a:latin typeface="Arial" pitchFamily="34" charset="0"/>
                <a:cs typeface="Arial" pitchFamily="34" charset="0"/>
                <a:hlinkClick r:id="rId4"/>
              </a:rPr>
              <a:t>www.ncee.net</a:t>
            </a:r>
            <a:endParaRPr lang="en-US" sz="2400" dirty="0" smtClean="0">
              <a:latin typeface="Arial" pitchFamily="34" charset="0"/>
              <a:cs typeface="Arial" pitchFamily="34" charset="0"/>
            </a:endParaRPr>
          </a:p>
          <a:p>
            <a:pPr algn="ctr" eaLnBrk="1" hangingPunct="1">
              <a:buFont typeface="Wingdings" pitchFamily="2" charset="2"/>
              <a:buNone/>
            </a:pPr>
            <a:endParaRPr lang="en-US" sz="2000" dirty="0" smtClean="0">
              <a:latin typeface="Arial" pitchFamily="34" charset="0"/>
              <a:cs typeface="Arial" pitchFamily="34" charset="0"/>
            </a:endParaRPr>
          </a:p>
          <a:p>
            <a:pPr algn="ctr" eaLnBrk="1" hangingPunct="1">
              <a:buFont typeface="Wingdings" pitchFamily="2" charset="2"/>
              <a:buNone/>
            </a:pPr>
            <a:r>
              <a:rPr lang="en-US" sz="2400" dirty="0" smtClean="0">
                <a:latin typeface="Arial" pitchFamily="34" charset="0"/>
                <a:cs typeface="Arial" pitchFamily="34" charset="0"/>
              </a:rPr>
              <a:t>Illinois Council on Economic Education</a:t>
            </a:r>
          </a:p>
          <a:p>
            <a:pPr algn="ctr" eaLnBrk="1" hangingPunct="1">
              <a:buFont typeface="Wingdings" pitchFamily="2" charset="2"/>
              <a:buNone/>
            </a:pPr>
            <a:r>
              <a:rPr lang="en-US" sz="2400" dirty="0" smtClean="0">
                <a:latin typeface="Arial" pitchFamily="34" charset="0"/>
                <a:cs typeface="Arial" pitchFamily="34" charset="0"/>
                <a:hlinkClick r:id="rId5"/>
              </a:rPr>
              <a:t>www.econed-il.org</a:t>
            </a:r>
            <a:endParaRPr lang="en-US" sz="2400" dirty="0" smtClean="0">
              <a:latin typeface="Arial" pitchFamily="34" charset="0"/>
              <a:cs typeface="Arial" pitchFamily="34" charset="0"/>
            </a:endParaRPr>
          </a:p>
          <a:p>
            <a:pPr algn="ctr" eaLnBrk="1" hangingPunct="1">
              <a:buFont typeface="Wingdings" pitchFamily="2" charset="2"/>
              <a:buNone/>
            </a:pPr>
            <a:endParaRPr lang="en-US" sz="2400" dirty="0" smtClean="0"/>
          </a:p>
        </p:txBody>
      </p:sp>
      <p:pic>
        <p:nvPicPr>
          <p:cNvPr id="11266" name="Picture 2" descr="http://www.kiss.com.au/images/desktop_computer.jpg"/>
          <p:cNvPicPr>
            <a:picLocks noChangeAspect="1" noChangeArrowheads="1"/>
          </p:cNvPicPr>
          <p:nvPr/>
        </p:nvPicPr>
        <p:blipFill>
          <a:blip r:embed="rId6" cstate="print"/>
          <a:srcRect/>
          <a:stretch>
            <a:fillRect/>
          </a:stretch>
        </p:blipFill>
        <p:spPr bwMode="auto">
          <a:xfrm>
            <a:off x="6592094" y="2667001"/>
            <a:ext cx="2286000" cy="1828800"/>
          </a:xfrm>
          <a:prstGeom prst="rect">
            <a:avLst/>
          </a:prstGeom>
          <a:noFill/>
        </p:spPr>
      </p:pic>
      <p:pic>
        <p:nvPicPr>
          <p:cNvPr id="11278" name="Picture 14" descr="http://www.jfk.net/1605/images/WorldWideWebPic2.jpg"/>
          <p:cNvPicPr>
            <a:picLocks noChangeAspect="1" noChangeArrowheads="1"/>
          </p:cNvPicPr>
          <p:nvPr/>
        </p:nvPicPr>
        <p:blipFill>
          <a:blip r:embed="rId7" cstate="print"/>
          <a:srcRect/>
          <a:stretch>
            <a:fillRect/>
          </a:stretch>
        </p:blipFill>
        <p:spPr bwMode="auto">
          <a:xfrm>
            <a:off x="6096000" y="5486400"/>
            <a:ext cx="2590800" cy="828228"/>
          </a:xfrm>
          <a:prstGeom prst="rect">
            <a:avLst/>
          </a:prstGeom>
          <a:noFill/>
        </p:spPr>
      </p:pic>
      <p:pic>
        <p:nvPicPr>
          <p:cNvPr id="11280" name="Picture 16" descr="http://media-2.web.britannica.com/eb-media/83/78183-004-345353F4.jpg"/>
          <p:cNvPicPr>
            <a:picLocks noChangeAspect="1" noChangeArrowheads="1"/>
          </p:cNvPicPr>
          <p:nvPr/>
        </p:nvPicPr>
        <p:blipFill>
          <a:blip r:embed="rId8"/>
          <a:srcRect/>
          <a:stretch>
            <a:fillRect/>
          </a:stretch>
        </p:blipFill>
        <p:spPr bwMode="auto">
          <a:xfrm>
            <a:off x="6248401" y="775658"/>
            <a:ext cx="2057400" cy="1526217"/>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endParaRPr lang="en-US" smtClean="0"/>
          </a:p>
        </p:txBody>
      </p:sp>
      <p:pic>
        <p:nvPicPr>
          <p:cNvPr id="157699" name="Picture 3"/>
          <p:cNvPicPr>
            <a:picLocks noGrp="1" noChangeAspect="1" noChangeArrowheads="1"/>
          </p:cNvPicPr>
          <p:nvPr>
            <p:ph type="body" idx="1"/>
          </p:nvPr>
        </p:nvPicPr>
        <p:blipFill>
          <a:blip r:embed="rId3"/>
          <a:srcRect/>
          <a:stretch>
            <a:fillRect/>
          </a:stretch>
        </p:blipFill>
        <p:spPr>
          <a:xfrm>
            <a:off x="0" y="0"/>
            <a:ext cx="9144000" cy="6723063"/>
          </a:xfrm>
          <a:solidFill>
            <a:srgbClr val="0070C0"/>
          </a:solidFill>
        </p:spPr>
      </p:pic>
      <p:sp>
        <p:nvSpPr>
          <p:cNvPr id="134148" name="Text Box 4"/>
          <p:cNvSpPr txBox="1">
            <a:spLocks noChangeArrowheads="1"/>
          </p:cNvSpPr>
          <p:nvPr/>
        </p:nvSpPr>
        <p:spPr bwMode="auto">
          <a:xfrm>
            <a:off x="3886200" y="1524000"/>
            <a:ext cx="4876800" cy="1200150"/>
          </a:xfrm>
          <a:prstGeom prst="rect">
            <a:avLst/>
          </a:prstGeom>
          <a:solidFill>
            <a:schemeClr val="tx2">
              <a:lumMod val="75000"/>
            </a:schemeClr>
          </a:solidFill>
          <a:ln w="9525">
            <a:solidFill>
              <a:schemeClr val="tx1"/>
            </a:solidFill>
            <a:miter lim="800000"/>
            <a:headEnd/>
            <a:tailEnd/>
          </a:ln>
        </p:spPr>
        <p:txBody>
          <a:bodyPr>
            <a:spAutoFit/>
          </a:bodyPr>
          <a:lstStyle/>
          <a:p>
            <a:pPr algn="ctr">
              <a:defRPr/>
            </a:pPr>
            <a:r>
              <a:rPr lang="en-US" sz="2400" dirty="0">
                <a:solidFill>
                  <a:schemeClr val="bg1"/>
                </a:solidFill>
                <a:latin typeface="Arial" pitchFamily="34" charset="0"/>
                <a:cs typeface="Arial" pitchFamily="34" charset="0"/>
              </a:rPr>
              <a:t>University of Illinois Extension </a:t>
            </a:r>
          </a:p>
          <a:p>
            <a:pPr algn="ctr">
              <a:defRPr/>
            </a:pPr>
            <a:r>
              <a:rPr lang="en-US" sz="2400" dirty="0">
                <a:solidFill>
                  <a:schemeClr val="bg1"/>
                </a:solidFill>
                <a:latin typeface="Arial" pitchFamily="34" charset="0"/>
                <a:cs typeface="Arial" pitchFamily="34" charset="0"/>
              </a:rPr>
              <a:t>Consumer and Family Economics</a:t>
            </a:r>
          </a:p>
          <a:p>
            <a:pPr algn="ctr">
              <a:defRPr/>
            </a:pPr>
            <a:r>
              <a:rPr lang="en-US" sz="2400" dirty="0">
                <a:solidFill>
                  <a:schemeClr val="bg1"/>
                </a:solidFill>
                <a:latin typeface="Arial" pitchFamily="34" charset="0"/>
                <a:cs typeface="Arial" pitchFamily="34" charset="0"/>
              </a:rPr>
              <a:t>www.ace.uiuc.edu/cfe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26306" name="Picture 2"/>
          <p:cNvPicPr>
            <a:picLocks noChangeAspect="1" noChangeArrowheads="1"/>
          </p:cNvPicPr>
          <p:nvPr/>
        </p:nvPicPr>
        <p:blipFill>
          <a:blip r:embed="rId3"/>
          <a:srcRect/>
          <a:stretch>
            <a:fillRect/>
          </a:stretch>
        </p:blipFill>
        <p:spPr bwMode="auto">
          <a:xfrm>
            <a:off x="-1447800" y="-762000"/>
            <a:ext cx="12192000" cy="7620000"/>
          </a:xfrm>
          <a:prstGeom prst="rect">
            <a:avLst/>
          </a:prstGeom>
          <a:noFill/>
          <a:ln w="9525">
            <a:noFill/>
            <a:miter lim="800000"/>
            <a:headEnd/>
            <a:tailEnd/>
          </a:ln>
          <a:effectLst/>
        </p:spPr>
      </p:pic>
      <p:sp>
        <p:nvSpPr>
          <p:cNvPr id="5" name="Rectangle 4"/>
          <p:cNvSpPr/>
          <p:nvPr/>
        </p:nvSpPr>
        <p:spPr>
          <a:xfrm>
            <a:off x="838200" y="5410200"/>
            <a:ext cx="3048000" cy="892552"/>
          </a:xfrm>
          <a:prstGeom prst="rect">
            <a:avLst/>
          </a:prstGeom>
          <a:solidFill>
            <a:schemeClr val="tx2">
              <a:lumMod val="75000"/>
            </a:schemeClr>
          </a:solidFill>
          <a:ln>
            <a:solidFill>
              <a:schemeClr val="tx2">
                <a:lumMod val="75000"/>
              </a:schemeClr>
            </a:solidFill>
          </a:ln>
        </p:spPr>
        <p:txBody>
          <a:bodyPr wrap="square">
            <a:spAutoFit/>
          </a:bodyPr>
          <a:lstStyle/>
          <a:p>
            <a:pPr lvl="0" algn="ctr">
              <a:spcBef>
                <a:spcPct val="0"/>
              </a:spcBef>
              <a:defRPr/>
            </a:pPr>
            <a:endParaRPr lang="en-US" sz="800" b="1" dirty="0" smtClean="0">
              <a:solidFill>
                <a:schemeClr val="bg1"/>
              </a:solidFill>
              <a:latin typeface="Arial" pitchFamily="34" charset="0"/>
              <a:cs typeface="Arial" pitchFamily="34" charset="0"/>
            </a:endParaRPr>
          </a:p>
          <a:p>
            <a:pPr lvl="0" algn="ctr">
              <a:spcBef>
                <a:spcPct val="0"/>
              </a:spcBef>
              <a:defRPr/>
            </a:pPr>
            <a:r>
              <a:rPr lang="en-US" sz="3600" b="1" dirty="0" smtClean="0">
                <a:solidFill>
                  <a:schemeClr val="bg1"/>
                </a:solidFill>
                <a:latin typeface="Arial" pitchFamily="34" charset="0"/>
                <a:cs typeface="Arial" pitchFamily="34" charset="0"/>
              </a:rPr>
              <a:t>Glossary</a:t>
            </a:r>
            <a:endParaRPr lang="en-US" sz="3200" b="1" dirty="0" smtClean="0">
              <a:solidFill>
                <a:schemeClr val="bg1"/>
              </a:solidFill>
              <a:latin typeface="Arial" pitchFamily="34" charset="0"/>
              <a:cs typeface="Arial" pitchFamily="34" charset="0"/>
            </a:endParaRPr>
          </a:p>
          <a:p>
            <a:pPr algn="ctr">
              <a:spcBef>
                <a:spcPct val="0"/>
              </a:spcBef>
            </a:pPr>
            <a:endParaRPr lang="en-US" sz="800" b="1" dirty="0" smtClean="0">
              <a:solidFill>
                <a:schemeClr val="bg1"/>
              </a:solidFill>
              <a:latin typeface="Arial" pitchFamily="34" charset="0"/>
              <a:cs typeface="Arial"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endParaRPr lang="en-US" smtClean="0"/>
          </a:p>
        </p:txBody>
      </p:sp>
      <p:pic>
        <p:nvPicPr>
          <p:cNvPr id="158723" name="Picture 3"/>
          <p:cNvPicPr>
            <a:picLocks noGrp="1" noChangeAspect="1" noChangeArrowheads="1"/>
          </p:cNvPicPr>
          <p:nvPr>
            <p:ph type="body" idx="1"/>
          </p:nvPr>
        </p:nvPicPr>
        <p:blipFill>
          <a:blip r:embed="rId3"/>
          <a:srcRect/>
          <a:stretch>
            <a:fillRect/>
          </a:stretch>
        </p:blipFill>
        <p:spPr>
          <a:xfrm>
            <a:off x="0" y="0"/>
            <a:ext cx="9144000" cy="6858000"/>
          </a:xfrm>
        </p:spPr>
      </p:pic>
      <p:sp>
        <p:nvSpPr>
          <p:cNvPr id="135172" name="Text Box 4"/>
          <p:cNvSpPr txBox="1">
            <a:spLocks noChangeArrowheads="1"/>
          </p:cNvSpPr>
          <p:nvPr/>
        </p:nvSpPr>
        <p:spPr bwMode="auto">
          <a:xfrm>
            <a:off x="6705600" y="2971800"/>
            <a:ext cx="2301875" cy="830263"/>
          </a:xfrm>
          <a:prstGeom prst="rect">
            <a:avLst/>
          </a:prstGeom>
          <a:solidFill>
            <a:schemeClr val="tx2">
              <a:lumMod val="75000"/>
            </a:schemeClr>
          </a:solidFill>
          <a:ln w="9525">
            <a:solidFill>
              <a:schemeClr val="tx1"/>
            </a:solidFill>
            <a:miter lim="800000"/>
            <a:headEnd/>
            <a:tailEnd/>
          </a:ln>
        </p:spPr>
        <p:txBody>
          <a:bodyPr>
            <a:spAutoFit/>
          </a:bodyPr>
          <a:lstStyle/>
          <a:p>
            <a:pPr algn="ctr">
              <a:defRPr/>
            </a:pPr>
            <a:r>
              <a:rPr lang="en-US" sz="2400" dirty="0">
                <a:solidFill>
                  <a:schemeClr val="bg1"/>
                </a:solidFill>
                <a:latin typeface="Arial" pitchFamily="34" charset="0"/>
                <a:cs typeface="Arial" pitchFamily="34" charset="0"/>
              </a:rPr>
              <a:t>NCEE</a:t>
            </a:r>
          </a:p>
          <a:p>
            <a:pPr algn="ctr">
              <a:defRPr/>
            </a:pPr>
            <a:r>
              <a:rPr lang="en-US" sz="2400" dirty="0">
                <a:solidFill>
                  <a:schemeClr val="bg1"/>
                </a:solidFill>
                <a:latin typeface="Arial" pitchFamily="34" charset="0"/>
                <a:cs typeface="Arial" pitchFamily="34" charset="0"/>
              </a:rPr>
              <a:t>www.ncee.net</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endParaRPr lang="en-US" smtClean="0"/>
          </a:p>
        </p:txBody>
      </p:sp>
      <p:sp>
        <p:nvSpPr>
          <p:cNvPr id="159747" name="Content Placeholder 2"/>
          <p:cNvSpPr>
            <a:spLocks noGrp="1"/>
          </p:cNvSpPr>
          <p:nvPr>
            <p:ph idx="1"/>
          </p:nvPr>
        </p:nvSpPr>
        <p:spPr/>
        <p:txBody>
          <a:bodyPr/>
          <a:lstStyle/>
          <a:p>
            <a:pPr eaLnBrk="1" hangingPunct="1"/>
            <a:endParaRPr lang="en-US" smtClean="0"/>
          </a:p>
        </p:txBody>
      </p:sp>
      <p:pic>
        <p:nvPicPr>
          <p:cNvPr id="159748" name="Picture 2"/>
          <p:cNvPicPr>
            <a:picLocks noChangeAspect="1" noChangeArrowheads="1"/>
          </p:cNvPicPr>
          <p:nvPr/>
        </p:nvPicPr>
        <p:blipFill>
          <a:blip r:embed="rId3"/>
          <a:srcRect/>
          <a:stretch>
            <a:fillRect/>
          </a:stretch>
        </p:blipFill>
        <p:spPr bwMode="auto">
          <a:xfrm>
            <a:off x="-2438400" y="-1066800"/>
            <a:ext cx="12679363" cy="7924800"/>
          </a:xfrm>
          <a:prstGeom prst="rect">
            <a:avLst/>
          </a:prstGeom>
          <a:noFill/>
          <a:ln w="9525">
            <a:noFill/>
            <a:miter lim="800000"/>
            <a:headEnd/>
            <a:tailEnd/>
          </a:ln>
        </p:spPr>
      </p:pic>
      <p:sp>
        <p:nvSpPr>
          <p:cNvPr id="159749" name="TextBox 4"/>
          <p:cNvSpPr txBox="1">
            <a:spLocks noChangeArrowheads="1"/>
          </p:cNvSpPr>
          <p:nvPr/>
        </p:nvSpPr>
        <p:spPr bwMode="auto">
          <a:xfrm>
            <a:off x="4800600" y="3886200"/>
            <a:ext cx="3810000" cy="646113"/>
          </a:xfrm>
          <a:prstGeom prst="rect">
            <a:avLst/>
          </a:prstGeom>
          <a:solidFill>
            <a:schemeClr val="tx2">
              <a:lumMod val="75000"/>
            </a:schemeClr>
          </a:solidFill>
          <a:ln w="9525">
            <a:solidFill>
              <a:srgbClr val="000099"/>
            </a:solidFill>
            <a:miter lim="800000"/>
            <a:headEnd/>
            <a:tailEnd/>
          </a:ln>
        </p:spPr>
        <p:txBody>
          <a:bodyPr>
            <a:spAutoFit/>
          </a:bodyPr>
          <a:lstStyle/>
          <a:p>
            <a:pPr algn="ctr"/>
            <a:endParaRPr lang="en-US" sz="800" dirty="0">
              <a:solidFill>
                <a:schemeClr val="bg1"/>
              </a:solidFill>
            </a:endParaRPr>
          </a:p>
          <a:p>
            <a:pPr algn="ctr"/>
            <a:r>
              <a:rPr lang="en-US" sz="2000" dirty="0">
                <a:solidFill>
                  <a:schemeClr val="bg1"/>
                </a:solidFill>
                <a:latin typeface="Arial" pitchFamily="34" charset="0"/>
                <a:cs typeface="Arial" pitchFamily="34" charset="0"/>
              </a:rPr>
              <a:t>www.ace.uiuc.edu/financialed</a:t>
            </a:r>
          </a:p>
          <a:p>
            <a:pPr algn="ct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slpod.com/eslpod_blog/wp-content/uploads/2008/06/question_mark.jpg"/>
          <p:cNvPicPr>
            <a:picLocks noChangeAspect="1" noChangeArrowheads="1"/>
          </p:cNvPicPr>
          <p:nvPr/>
        </p:nvPicPr>
        <p:blipFill>
          <a:blip r:embed="rId3" cstate="print"/>
          <a:srcRect/>
          <a:stretch>
            <a:fillRect/>
          </a:stretch>
        </p:blipFill>
        <p:spPr bwMode="auto">
          <a:xfrm>
            <a:off x="2590800" y="1752600"/>
            <a:ext cx="3962400" cy="3962400"/>
          </a:xfrm>
          <a:prstGeom prst="rect">
            <a:avLst/>
          </a:prstGeom>
          <a:noFill/>
        </p:spPr>
      </p:pic>
      <p:sp>
        <p:nvSpPr>
          <p:cNvPr id="5" name="Rectangle 2"/>
          <p:cNvSpPr txBox="1">
            <a:spLocks noChangeArrowheads="1"/>
          </p:cNvSpPr>
          <p:nvPr/>
        </p:nvSpPr>
        <p:spPr>
          <a:xfrm>
            <a:off x="3048000" y="990600"/>
            <a:ext cx="30480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Questions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409</TotalTime>
  <Words>2011</Words>
  <Application>Microsoft Office PowerPoint</Application>
  <PresentationFormat>On-screen Show (4:3)</PresentationFormat>
  <Paragraphs>556</Paragraphs>
  <Slides>92</Slides>
  <Notes>92</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Equity</vt:lpstr>
      <vt:lpstr>Financing Your Future</vt:lpstr>
      <vt:lpstr> </vt:lpstr>
      <vt:lpstr>Instructors</vt:lpstr>
      <vt:lpstr>Financing Your Future</vt:lpstr>
      <vt:lpstr>Slide 5</vt:lpstr>
      <vt:lpstr>Slide 6</vt:lpstr>
      <vt:lpstr>Slide 7</vt:lpstr>
      <vt:lpstr>Slide 8</vt:lpstr>
      <vt:lpstr>Slide 9</vt:lpstr>
      <vt:lpstr>Video Summaries</vt:lpstr>
      <vt:lpstr>Slide 11</vt:lpstr>
      <vt:lpstr>Slide 12</vt:lpstr>
      <vt:lpstr>Slide 13</vt:lpstr>
      <vt:lpstr>Slide 14</vt:lpstr>
      <vt:lpstr>Video 1 – Get a Financial Life</vt:lpstr>
      <vt:lpstr>Video 1 - Key Concepts</vt:lpstr>
      <vt:lpstr>Slide 17</vt:lpstr>
      <vt:lpstr>Slide 18</vt:lpstr>
      <vt:lpstr>Slide 19</vt:lpstr>
      <vt:lpstr>Slide 20</vt:lpstr>
      <vt:lpstr>Slide 21</vt:lpstr>
      <vt:lpstr>Slide 22</vt:lpstr>
      <vt:lpstr>Video 1 Activity 1.1.2 - Financial Scenarios</vt:lpstr>
      <vt:lpstr>The Millionaire Game (Financial Fitness for Life)</vt:lpstr>
      <vt:lpstr>Let’s Get Started….</vt:lpstr>
      <vt:lpstr>Slide 26</vt:lpstr>
      <vt:lpstr>Slide 27</vt:lpstr>
      <vt:lpstr>Slide 28</vt:lpstr>
      <vt:lpstr>Slide 29</vt:lpstr>
      <vt:lpstr>Video 2 – Get Smart</vt:lpstr>
      <vt:lpstr>Video 2 - Key Concepts</vt:lpstr>
      <vt:lpstr>Slide 32</vt:lpstr>
      <vt:lpstr>Slide 33</vt:lpstr>
      <vt:lpstr>Slide 34</vt:lpstr>
      <vt:lpstr>Slide 35</vt:lpstr>
      <vt:lpstr>Slide 36</vt:lpstr>
      <vt:lpstr>Slide 37</vt:lpstr>
      <vt:lpstr>Slide 38</vt:lpstr>
      <vt:lpstr>Video 2 Activity – Decision-Making Process</vt:lpstr>
      <vt:lpstr>Slide 40</vt:lpstr>
      <vt:lpstr>Directions</vt:lpstr>
      <vt:lpstr>Slide 42</vt:lpstr>
      <vt:lpstr>Slide 43</vt:lpstr>
      <vt:lpstr>Video 3 – Get Banked</vt:lpstr>
      <vt:lpstr>Video 3 - Key Concepts</vt:lpstr>
      <vt:lpstr>Video 3 –The Banking Advantage</vt:lpstr>
      <vt:lpstr>Slide 47</vt:lpstr>
      <vt:lpstr>Slide 48</vt:lpstr>
      <vt:lpstr>Slide 49</vt:lpstr>
      <vt:lpstr>Slide 50</vt:lpstr>
      <vt:lpstr>Slide 51</vt:lpstr>
      <vt:lpstr>Slide 52</vt:lpstr>
      <vt:lpstr>Video 3 Activity 3.2.1 – A Friday Night in the Life of Carrie and Lisa</vt:lpstr>
      <vt:lpstr>To Bank or Not to Bank?</vt:lpstr>
      <vt:lpstr>Slide 55</vt:lpstr>
      <vt:lpstr>Video 4 – Get the Credit You Deserve</vt:lpstr>
      <vt:lpstr>Video 4 - Key Concepts</vt:lpstr>
      <vt:lpstr>Slide 58</vt:lpstr>
      <vt:lpstr>Slide 59</vt:lpstr>
      <vt:lpstr>Slide 60</vt:lpstr>
      <vt:lpstr>Slide 61</vt:lpstr>
      <vt:lpstr>Slide 62</vt:lpstr>
      <vt:lpstr>Slide 63</vt:lpstr>
      <vt:lpstr>Slide 64</vt:lpstr>
      <vt:lpstr>Take the Credit Report Challenge! Myths and Realities of Credit Reporting</vt:lpstr>
      <vt:lpstr>True or False?</vt:lpstr>
      <vt:lpstr>Slide 67</vt:lpstr>
      <vt:lpstr>Slide 68</vt:lpstr>
      <vt:lpstr>Slide 69</vt:lpstr>
      <vt:lpstr>Slide 70</vt:lpstr>
      <vt:lpstr>Slide 71</vt:lpstr>
      <vt:lpstr>Slide 72</vt:lpstr>
      <vt:lpstr>Slide 73</vt:lpstr>
      <vt:lpstr>Video 5 – Get A Financial Plan</vt:lpstr>
      <vt:lpstr>Video 5 - Key Concepts</vt:lpstr>
      <vt:lpstr>Slide 76</vt:lpstr>
      <vt:lpstr>Slide 77</vt:lpstr>
      <vt:lpstr>Slide 78</vt:lpstr>
      <vt:lpstr>Slide 79</vt:lpstr>
      <vt:lpstr>Slide 80</vt:lpstr>
      <vt:lpstr>Slide 81</vt:lpstr>
      <vt:lpstr>Slide 82</vt:lpstr>
      <vt:lpstr>Slide 83</vt:lpstr>
      <vt:lpstr> Risk Pyramid</vt:lpstr>
      <vt:lpstr>Video 5  Activity – Trade-Off Between Risk and Return (Learning, Earning, and Investing)</vt:lpstr>
      <vt:lpstr> Investment Situations:  Which Form Will You Choose?</vt:lpstr>
      <vt:lpstr>Slide 87</vt:lpstr>
      <vt:lpstr>Other Resources</vt:lpstr>
      <vt:lpstr>Slide 89</vt:lpstr>
      <vt:lpstr>Slide 90</vt:lpstr>
      <vt:lpstr>Slide 91</vt:lpstr>
      <vt:lpstr>Slide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Financing Your Future</dc:title>
  <dc:creator>anglyons</dc:creator>
  <cp:lastModifiedBy>anglyons</cp:lastModifiedBy>
  <cp:revision>69</cp:revision>
  <dcterms:created xsi:type="dcterms:W3CDTF">2008-11-03T01:16:45Z</dcterms:created>
  <dcterms:modified xsi:type="dcterms:W3CDTF">2008-11-06T14:29:42Z</dcterms:modified>
</cp:coreProperties>
</file>